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modernComment_136_51A81F5C.xml" ContentType="application/vnd.ms-powerpoint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7" r:id="rId2"/>
    <p:sldId id="275" r:id="rId3"/>
    <p:sldId id="282" r:id="rId4"/>
    <p:sldId id="283" r:id="rId5"/>
    <p:sldId id="284" r:id="rId6"/>
    <p:sldId id="286" r:id="rId7"/>
    <p:sldId id="326" r:id="rId8"/>
    <p:sldId id="268" r:id="rId9"/>
    <p:sldId id="327" r:id="rId10"/>
    <p:sldId id="328" r:id="rId11"/>
    <p:sldId id="329" r:id="rId12"/>
    <p:sldId id="330" r:id="rId13"/>
    <p:sldId id="331" r:id="rId14"/>
    <p:sldId id="332" r:id="rId15"/>
    <p:sldId id="305" r:id="rId16"/>
    <p:sldId id="306" r:id="rId17"/>
    <p:sldId id="307" r:id="rId18"/>
    <p:sldId id="308" r:id="rId19"/>
    <p:sldId id="278" r:id="rId20"/>
    <p:sldId id="309" r:id="rId21"/>
    <p:sldId id="310" r:id="rId22"/>
    <p:sldId id="311" r:id="rId23"/>
    <p:sldId id="312" r:id="rId24"/>
    <p:sldId id="288" r:id="rId25"/>
    <p:sldId id="289" r:id="rId26"/>
    <p:sldId id="313" r:id="rId27"/>
    <p:sldId id="314" r:id="rId28"/>
    <p:sldId id="317" r:id="rId29"/>
    <p:sldId id="270" r:id="rId30"/>
    <p:sldId id="318" r:id="rId31"/>
    <p:sldId id="319" r:id="rId32"/>
    <p:sldId id="320" r:id="rId33"/>
    <p:sldId id="321" r:id="rId34"/>
    <p:sldId id="322" r:id="rId35"/>
    <p:sldId id="323" r:id="rId36"/>
    <p:sldId id="290" r:id="rId37"/>
    <p:sldId id="291" r:id="rId38"/>
    <p:sldId id="292" r:id="rId39"/>
    <p:sldId id="325" r:id="rId40"/>
    <p:sldId id="324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3C35B8-474D-B0FA-4584-355FD4658FDE}" name="이 윤지" initials="이윤" userId="9b90c6ca41861f51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유나현" initials="유" lastIdx="1" clrIdx="0">
    <p:extLst>
      <p:ext uri="{19B8F6BF-5375-455C-9EA6-DF929625EA0E}">
        <p15:presenceInfo xmlns:p15="http://schemas.microsoft.com/office/powerpoint/2012/main" userId="S::nahyunryou@cau.ac.kr::661337ca-902f-45e7-b8c6-cb57ac831da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6" autoAdjust="0"/>
    <p:restoredTop sz="83998" autoAdjust="0"/>
  </p:normalViewPr>
  <p:slideViewPr>
    <p:cSldViewPr snapToGrid="0">
      <p:cViewPr varScale="1">
        <p:scale>
          <a:sx n="71" d="100"/>
          <a:sy n="71" d="100"/>
        </p:scale>
        <p:origin x="106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8/10/relationships/authors" Target="authors.xml"/></Relationships>
</file>

<file path=ppt/comments/modernComment_136_51A81F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ED0C447-E155-4E5C-8D15-18C7A8649918}" authorId="{933C35B8-474D-B0FA-4584-355FD4658FDE}" created="2022-08-10T15:18:07.2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69972572" sldId="310"/>
      <ac:spMk id="30" creationId="{F2C35580-73CF-872C-E082-D09A18D78FAD}"/>
    </ac:deMkLst>
    <p188:txBody>
      <a:bodyPr/>
      <a:lstStyle/>
      <a:p>
        <a:r>
          <a:rPr lang="ko-KR" altLang="en-US"/>
          <a:t>기존 112 신고내역 데이터는 cctv과 직접적인 관련이 없는
‘보이스피싱’, ‘청탁금지법‘, ‘위험동물‘, ‘내용확인불가‘
등의 case_type 이 포함됨.
-&gt; cctv 와 112 신고이력간 상관관계를 낮추는 요인?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57D6CC-B378-471A-8628-2F78EA43A52F}" type="datetimeFigureOut">
              <a:rPr lang="ko-KR" altLang="en-US" smtClean="0"/>
              <a:t>2022-08-14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7CD70-41DA-4C7B-8B8D-05BE094527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142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시민안전 사각지대 해소를 위한 </a:t>
            </a:r>
            <a:r>
              <a:rPr lang="en-US" altLang="ko-KR" baseline="0" dirty="0"/>
              <a:t>CCTV </a:t>
            </a:r>
            <a:r>
              <a:rPr lang="ko-KR" altLang="en-US" baseline="0" dirty="0"/>
              <a:t>설치위치 선정에 대해 발표하게 된 </a:t>
            </a:r>
            <a:r>
              <a:rPr lang="en-US" altLang="ko-KR" baseline="0" dirty="0"/>
              <a:t>panopticon </a:t>
            </a:r>
            <a:r>
              <a:rPr lang="ko-KR" altLang="en-US" baseline="0" dirty="0"/>
              <a:t>팀의 </a:t>
            </a:r>
            <a:r>
              <a:rPr lang="en-US" altLang="ko-KR" baseline="0" dirty="0"/>
              <a:t>~~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발표를 시작하도록 하겠습니다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5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치안 유관업소와 </a:t>
            </a:r>
            <a:r>
              <a:rPr lang="en-US" altLang="ko-KR" dirty="0"/>
              <a:t>CCTV </a:t>
            </a:r>
            <a:r>
              <a:rPr lang="ko-KR" altLang="en-US" dirty="0"/>
              <a:t>부족지역의 축을 동기화 하여 함께 시각화 한 결과</a:t>
            </a:r>
            <a:r>
              <a:rPr lang="en-US" altLang="ko-KR" dirty="0"/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외동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삼계동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어방동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부원동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대청동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에 치안 유관업소 대비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부족한 것을 확인 할 수 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78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112 </a:t>
            </a:r>
            <a:r>
              <a:rPr lang="ko-KR" altLang="en-US" dirty="0"/>
              <a:t>신고이력 데이터를 워드 클라우드로 표현한 결과 위험방지</a:t>
            </a:r>
            <a:r>
              <a:rPr lang="en-US" altLang="ko-KR" dirty="0"/>
              <a:t>, </a:t>
            </a:r>
            <a:r>
              <a:rPr lang="ko-KR" altLang="en-US" dirty="0"/>
              <a:t>교통사고</a:t>
            </a:r>
            <a:r>
              <a:rPr lang="en-US" altLang="ko-KR" dirty="0"/>
              <a:t>, </a:t>
            </a:r>
            <a:r>
              <a:rPr lang="ko-KR" altLang="en-US" dirty="0"/>
              <a:t>기타 형사범 관련 신고가 많이 들어오는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854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</a:t>
            </a:r>
            <a:r>
              <a:rPr lang="ko-KR" altLang="en-US" dirty="0"/>
              <a:t>년 부터 </a:t>
            </a:r>
            <a:r>
              <a:rPr lang="en-US" altLang="ko-KR" dirty="0"/>
              <a:t>2021</a:t>
            </a:r>
            <a:r>
              <a:rPr lang="ko-KR" altLang="en-US" dirty="0"/>
              <a:t>년까지 </a:t>
            </a:r>
            <a:r>
              <a:rPr lang="en-US" altLang="ko-KR" dirty="0"/>
              <a:t>112 </a:t>
            </a:r>
            <a:r>
              <a:rPr lang="ko-KR" altLang="en-US" dirty="0"/>
              <a:t>신고 횟수가 전반적으로 상승 하고 있고</a:t>
            </a:r>
            <a:r>
              <a:rPr lang="en-US" altLang="ko-KR" dirty="0"/>
              <a:t>, </a:t>
            </a:r>
            <a:r>
              <a:rPr lang="ko-KR" altLang="en-US" dirty="0"/>
              <a:t>각 연도별로 시각화 한 결과 </a:t>
            </a:r>
            <a:r>
              <a:rPr lang="en-US" altLang="ko-KR" dirty="0"/>
              <a:t>7,8</a:t>
            </a:r>
            <a:r>
              <a:rPr lang="ko-KR" altLang="en-US" dirty="0"/>
              <a:t>월인 여름철에 특히 신고이력이 높았습니다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011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유동인구 데이터를 같은 간격의 다섯가지 범주로 시각화 한 결과</a:t>
            </a:r>
            <a:r>
              <a:rPr lang="en-US" altLang="ko-KR" dirty="0"/>
              <a:t>,</a:t>
            </a:r>
            <a:r>
              <a:rPr lang="ko-KR" altLang="en-US" dirty="0"/>
              <a:t> 크게 세부분에서 유동인구가 많은 것을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85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 서 여름철에 </a:t>
            </a:r>
            <a:r>
              <a:rPr lang="en-US" altLang="ko-KR" dirty="0"/>
              <a:t>112 </a:t>
            </a:r>
            <a:r>
              <a:rPr lang="ko-KR" altLang="en-US" dirty="0"/>
              <a:t>신고이력이 높아</a:t>
            </a:r>
            <a:r>
              <a:rPr lang="en-US" altLang="ko-KR" dirty="0"/>
              <a:t>, </a:t>
            </a:r>
            <a:r>
              <a:rPr lang="ko-KR" altLang="en-US" dirty="0"/>
              <a:t>유동인구 데이터의 </a:t>
            </a:r>
            <a:r>
              <a:rPr lang="en-US" altLang="ko-KR" dirty="0"/>
              <a:t>6,7,8</a:t>
            </a:r>
            <a:r>
              <a:rPr lang="ko-KR" altLang="en-US" dirty="0"/>
              <a:t>월 행을 추출 하여 변화를 살펴 보았을 때 </a:t>
            </a:r>
            <a:r>
              <a:rPr lang="ko-KR" altLang="en-US" dirty="0" err="1"/>
              <a:t>한림면</a:t>
            </a:r>
            <a:r>
              <a:rPr lang="en-US" altLang="ko-KR" dirty="0"/>
              <a:t>, </a:t>
            </a:r>
            <a:r>
              <a:rPr lang="ko-KR" altLang="en-US" dirty="0" err="1"/>
              <a:t>내동</a:t>
            </a:r>
            <a:r>
              <a:rPr lang="en-US" altLang="ko-KR" dirty="0"/>
              <a:t>, </a:t>
            </a:r>
            <a:r>
              <a:rPr lang="ko-KR" altLang="en-US" dirty="0" err="1"/>
              <a:t>삼문동</a:t>
            </a:r>
            <a:r>
              <a:rPr lang="en-US" altLang="ko-KR" dirty="0"/>
              <a:t>, </a:t>
            </a:r>
            <a:r>
              <a:rPr lang="ko-KR" altLang="en-US" dirty="0"/>
              <a:t>대성동</a:t>
            </a:r>
            <a:r>
              <a:rPr lang="en-US" altLang="ko-KR" dirty="0"/>
              <a:t>, </a:t>
            </a:r>
            <a:r>
              <a:rPr lang="ko-KR" altLang="en-US" dirty="0" err="1"/>
              <a:t>서상동</a:t>
            </a:r>
            <a:r>
              <a:rPr lang="ko-KR" altLang="en-US" dirty="0"/>
              <a:t> 등에서 유동인구가 증가 한 것을 확인 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9893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기존에 설치된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위치의 특징을 알아보기 위해 상관분석을 진행하였습니다</a:t>
            </a:r>
            <a:r>
              <a:rPr lang="en-US" altLang="ko-KR" dirty="0"/>
              <a:t>. </a:t>
            </a:r>
            <a:r>
              <a:rPr lang="ko-KR" altLang="en-US" dirty="0"/>
              <a:t>예를 들어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설치위치가 혹시 보안등이나 어린이집 설치 위치에 연관이 있는지 등을 알아보기 </a:t>
            </a:r>
            <a:r>
              <a:rPr lang="ko-KR" altLang="en-US" dirty="0" err="1"/>
              <a:t>위함입니다</a:t>
            </a:r>
            <a:r>
              <a:rPr lang="en-US" altLang="ko-KR" dirty="0"/>
              <a:t>. </a:t>
            </a:r>
            <a:r>
              <a:rPr lang="ko-KR" altLang="en-US" dirty="0"/>
              <a:t>저희는 다음과 같은 변수들을 이용하여 상관분석을 진행하였습니다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491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상관분석을 진행하기에 앞서 다른 변수들과는 달리 위치 데이터가 격자 데이터만 있는 </a:t>
            </a:r>
            <a:r>
              <a:rPr lang="en-US" altLang="ko-KR" dirty="0"/>
              <a:t>112 </a:t>
            </a:r>
            <a:r>
              <a:rPr lang="ko-KR" altLang="en-US" dirty="0"/>
              <a:t>신고이력 데이터를 가공하였습니다</a:t>
            </a:r>
            <a:r>
              <a:rPr lang="en-US" altLang="ko-KR" dirty="0"/>
              <a:t>. </a:t>
            </a:r>
            <a:r>
              <a:rPr lang="ko-KR" altLang="en-US" dirty="0"/>
              <a:t>격자 데이터 만으로는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버퍼 내 신고 건수를 세기 어려워서 격자 데이터의 </a:t>
            </a:r>
            <a:r>
              <a:rPr lang="en-US" altLang="ko-KR" dirty="0"/>
              <a:t>central point</a:t>
            </a:r>
            <a:r>
              <a:rPr lang="ko-KR" altLang="en-US" dirty="0"/>
              <a:t>를 좌표로 추출해 이용하였습니다</a:t>
            </a:r>
            <a:r>
              <a:rPr lang="en-US" altLang="ko-KR" dirty="0"/>
              <a:t>. </a:t>
            </a:r>
            <a:r>
              <a:rPr lang="ko-KR" altLang="en-US" dirty="0"/>
              <a:t>왼쪽은 </a:t>
            </a:r>
            <a:r>
              <a:rPr lang="en-US" altLang="ko-KR" dirty="0"/>
              <a:t>gid </a:t>
            </a:r>
            <a:r>
              <a:rPr lang="ko-KR" altLang="en-US" dirty="0"/>
              <a:t>별 </a:t>
            </a:r>
            <a:r>
              <a:rPr lang="en-US" altLang="ko-KR" dirty="0"/>
              <a:t>central point </a:t>
            </a:r>
            <a:r>
              <a:rPr lang="ko-KR" altLang="en-US" dirty="0"/>
              <a:t>가 있는 데이터이고</a:t>
            </a:r>
            <a:r>
              <a:rPr lang="en-US" altLang="ko-KR" dirty="0"/>
              <a:t>, </a:t>
            </a:r>
            <a:r>
              <a:rPr lang="ko-KR" altLang="en-US" dirty="0"/>
              <a:t>오른쪽은 </a:t>
            </a:r>
            <a:r>
              <a:rPr lang="en-US" altLang="ko-KR" dirty="0"/>
              <a:t>gid </a:t>
            </a:r>
            <a:r>
              <a:rPr lang="ko-KR" altLang="en-US" dirty="0"/>
              <a:t>별 </a:t>
            </a:r>
            <a:r>
              <a:rPr lang="en-US" altLang="ko-KR" dirty="0"/>
              <a:t>112 </a:t>
            </a:r>
            <a:r>
              <a:rPr lang="ko-KR" altLang="en-US" dirty="0"/>
              <a:t>신고 </a:t>
            </a:r>
            <a:r>
              <a:rPr lang="en-US" altLang="ko-KR" dirty="0" err="1"/>
              <a:t>case_type</a:t>
            </a:r>
            <a:r>
              <a:rPr lang="ko-KR" altLang="en-US" dirty="0"/>
              <a:t>이 나타나 있는 데이터입니다</a:t>
            </a:r>
            <a:r>
              <a:rPr lang="en-US" altLang="ko-KR" dirty="0"/>
              <a:t>. </a:t>
            </a:r>
            <a:r>
              <a:rPr lang="ko-KR" altLang="en-US" dirty="0"/>
              <a:t>이 둘을 </a:t>
            </a:r>
            <a:r>
              <a:rPr lang="en-US" altLang="ko-KR" dirty="0"/>
              <a:t>gid </a:t>
            </a:r>
            <a:r>
              <a:rPr lang="ko-KR" altLang="en-US" dirty="0"/>
              <a:t>기준으로 병합하고 </a:t>
            </a:r>
            <a:r>
              <a:rPr lang="ko-KR" altLang="en-US" dirty="0" err="1"/>
              <a:t>결측치를</a:t>
            </a:r>
            <a:r>
              <a:rPr lang="ko-KR" altLang="en-US" dirty="0"/>
              <a:t> 제거하여 하나의 표로 만들어줍니다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493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지도에 변수를 시각화 한 것입니다</a:t>
            </a:r>
            <a:r>
              <a:rPr lang="en-US" altLang="ko-KR" dirty="0"/>
              <a:t>. </a:t>
            </a:r>
            <a:r>
              <a:rPr lang="ko-KR" altLang="en-US" dirty="0"/>
              <a:t>이를 통해 </a:t>
            </a:r>
            <a:r>
              <a:rPr lang="en-US" altLang="ko-KR" dirty="0"/>
              <a:t>~,~ </a:t>
            </a:r>
            <a:r>
              <a:rPr lang="ko-KR" altLang="en-US" dirty="0"/>
              <a:t>등 시설 설치위치의 직관적인 해석과 예측을 해볼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60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889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전반적인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EDA</a:t>
            </a:r>
            <a:r>
              <a:rPr kumimoji="1" lang="ko-KR" altLang="en-US" dirty="0"/>
              <a:t> 과정을 설명하겠습니다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좌측</a:t>
            </a:r>
            <a:r>
              <a:rPr kumimoji="1" lang="en-US" altLang="ko-KR" dirty="0"/>
              <a:t> column</a:t>
            </a:r>
            <a:r>
              <a:rPr kumimoji="1" lang="ko-KR" altLang="en-US" dirty="0"/>
              <a:t>의 데이터들을 </a:t>
            </a:r>
            <a:r>
              <a:rPr kumimoji="1" lang="en-US" altLang="ko-KR" dirty="0"/>
              <a:t>100*100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표현된 격자 데이터에 각각 병합을 시켰습니다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우측에 보이는 주황색 격자 하나에 아래와 같은 데이터셋을 형성하게 됩니다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157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발표는 이 순서대로 진행하도록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243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데이터를</a:t>
            </a:r>
            <a:r>
              <a:rPr kumimoji="1" lang="ko-KR" altLang="en-US" dirty="0"/>
              <a:t> 병합할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구분되는 데이터프레임 유형은 총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첫번째로는 저희가 최종적으로 원하는 바와 같은 격자별로 구성된 데이터들은 오른쪽의 간단한 코드들로 정리가 가능했습니다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554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2</a:t>
            </a:r>
            <a:r>
              <a:rPr kumimoji="1" lang="ko-KR" altLang="en-US" dirty="0"/>
              <a:t>번째유형은 격자 형식이 아닌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위도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경도로 표현되어 있는 </a:t>
            </a:r>
            <a:r>
              <a:rPr kumimoji="1" lang="ko-KR" altLang="en-US" dirty="0" err="1"/>
              <a:t>데이터유형입니다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저희가 기준으로 삼은 격자 데이터셋과 </a:t>
            </a:r>
            <a:r>
              <a:rPr kumimoji="1" lang="ko-KR" altLang="en-US" dirty="0" err="1"/>
              <a:t>변환하고자하는</a:t>
            </a:r>
            <a:r>
              <a:rPr kumimoji="1" lang="ko-KR" altLang="en-US" dirty="0"/>
              <a:t> 데이터셋을 </a:t>
            </a:r>
            <a:r>
              <a:rPr kumimoji="1" lang="en-US" altLang="ko-KR" dirty="0"/>
              <a:t>QGIS</a:t>
            </a:r>
            <a:r>
              <a:rPr kumimoji="1" lang="ko-KR" altLang="en-US" dirty="0"/>
              <a:t>라는 프로그램을 통해 최종적으로 우측과 같은</a:t>
            </a:r>
            <a:endParaRPr kumimoji="1" lang="en-US" altLang="ko-KR" dirty="0"/>
          </a:p>
          <a:p>
            <a:r>
              <a:rPr kumimoji="1" lang="ko-KR" altLang="en-US" dirty="0"/>
              <a:t>격자 형식으로 변환시켰습니다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57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앞서</a:t>
            </a:r>
            <a:r>
              <a:rPr kumimoji="1" lang="ko-KR" altLang="en-US" dirty="0"/>
              <a:t> 설명한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가지 유형의 데이터프레임들을 최종적으로 취합을 </a:t>
            </a:r>
            <a:r>
              <a:rPr kumimoji="1" lang="ko-KR" altLang="en-US" dirty="0" err="1"/>
              <a:t>시켰씁니다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판다스의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merge</a:t>
            </a:r>
            <a:r>
              <a:rPr kumimoji="1" lang="ko-KR" altLang="en-US" dirty="0"/>
              <a:t> 기능을 사용하였고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최종적으로 우측 하단과 같은 형식으로 병합되었습니다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541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머신러닝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모델을 선정하는 과정을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설명드리고자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가지의 모델을 후보군으로 선정하였고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이를 평가하는 기준은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선정했습니다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예측값과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실제값의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차이에 대한 절대값에 대해 평균을 낸 값을 말합니다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측정된 값과 예측한 값 사이의 차이를 절대값으로 변환해 평균을 계산한 것을 말하는데요</a:t>
            </a:r>
          </a:p>
          <a:p>
            <a:r>
              <a:rPr kumimoji="1" lang="ko-KR" altLang="en-US" dirty="0"/>
              <a:t>데이터들을 </a:t>
            </a:r>
            <a:r>
              <a:rPr kumimoji="1" lang="ko-KR" altLang="en-US" dirty="0" err="1"/>
              <a:t>전처리하면서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이상치 값이 많은 것을 파악했습니다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MAE</a:t>
            </a:r>
            <a:r>
              <a:rPr kumimoji="1" lang="ko-KR" altLang="en-US" dirty="0"/>
              <a:t>는 다른 지표에 비해 </a:t>
            </a:r>
            <a:r>
              <a:rPr kumimoji="1" lang="ko-KR" altLang="en-US" dirty="0" err="1"/>
              <a:t>오차값이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outlier</a:t>
            </a:r>
            <a:r>
              <a:rPr kumimoji="1" lang="ko-KR" altLang="en-US" dirty="0"/>
              <a:t>의 영향을 상대적으로 크게 받지 않기에 이 지표를 평가척도로 선정하였습니다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77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예측</a:t>
            </a:r>
            <a:r>
              <a:rPr kumimoji="1" lang="ko-KR" altLang="en-US" dirty="0"/>
              <a:t> 모델의 </a:t>
            </a:r>
            <a:r>
              <a:rPr kumimoji="1" lang="en-US" altLang="ko-KR" dirty="0"/>
              <a:t>train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은 해당 격자에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1</a:t>
            </a:r>
            <a:r>
              <a:rPr kumimoji="1" lang="ko-KR" altLang="en-US" dirty="0"/>
              <a:t>개 이상인 데이터로만 학습을 진행했습니다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이는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가 없는 격자의 </a:t>
            </a:r>
            <a:r>
              <a:rPr kumimoji="1" lang="ko-KR" altLang="en-US" dirty="0" err="1"/>
              <a:t>갯수가</a:t>
            </a:r>
            <a:r>
              <a:rPr kumimoji="1" lang="ko-KR" altLang="en-US" dirty="0"/>
              <a:t> 상대적으로 많았고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학습하게 되면 이 데이터들에 치중되어 학습이 될 것이라고 판단했습니다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Test</a:t>
            </a:r>
            <a:r>
              <a:rPr kumimoji="1" lang="ko-KR" altLang="en-US" dirty="0"/>
              <a:t> </a:t>
            </a:r>
            <a:r>
              <a:rPr kumimoji="1" lang="en-US" altLang="ko-KR" dirty="0"/>
              <a:t>set</a:t>
            </a:r>
            <a:r>
              <a:rPr kumimoji="1" lang="ko-KR" altLang="en-US" dirty="0"/>
              <a:t>은 저희가 모든 격자에 대해 </a:t>
            </a:r>
            <a:r>
              <a:rPr kumimoji="1" lang="ko-KR" altLang="en-US" dirty="0" err="1"/>
              <a:t>예측값을</a:t>
            </a:r>
            <a:r>
              <a:rPr kumimoji="1" lang="ko-KR" altLang="en-US" dirty="0"/>
              <a:t> 도출해내고자 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 설치 유무에 관계없이 전체 데이터로 선정했습니다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28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MAE </a:t>
            </a:r>
            <a:r>
              <a:rPr kumimoji="1" lang="ko-KR" altLang="en-US" dirty="0"/>
              <a:t>지표를 통해 총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모델인 </a:t>
            </a:r>
            <a:r>
              <a:rPr kumimoji="1" lang="en-US" altLang="ko-KR" dirty="0"/>
              <a:t>LGBM , Random Forest, </a:t>
            </a:r>
            <a:r>
              <a:rPr kumimoji="1" lang="en-US" altLang="ko-KR" dirty="0" err="1"/>
              <a:t>Catboost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Xgboost</a:t>
            </a:r>
            <a:r>
              <a:rPr kumimoji="1" lang="ko-KR" altLang="en-US" dirty="0"/>
              <a:t> 모델을 평가했습니다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40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평가</a:t>
            </a:r>
            <a:r>
              <a:rPr kumimoji="1" lang="ko-KR" altLang="en-US" dirty="0"/>
              <a:t> 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Xgboost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34.13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가장 좋은 수치를 얻었고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 모델을 </a:t>
            </a:r>
            <a:r>
              <a:rPr kumimoji="1" lang="en-US" altLang="ko-KR" dirty="0" err="1"/>
              <a:t>Xgboost</a:t>
            </a:r>
            <a:r>
              <a:rPr kumimoji="1" lang="ko-KR" altLang="en-US" dirty="0"/>
              <a:t>로 선정하게 되었습니다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608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조합해서 사용하는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Ensemble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알고리즘입니다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Decision Tree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대한 개념을 보면 오른쪽 상단과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같습니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여러개의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이진 노드를 겹쳐서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피쳐별로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판단을 해서 최종 값을 뽑아내는 형태가 됩니다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>
              <a:effectLst/>
            </a:endParaRPr>
          </a:p>
          <a:p>
            <a:endParaRPr kumimoji="1" lang="en-US" altLang="ko-Kore-KR" dirty="0"/>
          </a:p>
          <a:p>
            <a:r>
              <a:rPr lang="en" altLang="ko-Kore-KR" dirty="0"/>
              <a:t>Ensemble</a:t>
            </a:r>
            <a:r>
              <a:rPr lang="ko-KR" altLang="en-US" dirty="0"/>
              <a:t>은 </a:t>
            </a:r>
            <a:r>
              <a:rPr lang="ko-KR" altLang="en-US" dirty="0" err="1"/>
              <a:t>여러개의</a:t>
            </a:r>
            <a:r>
              <a:rPr lang="ko-KR" altLang="en-US" dirty="0"/>
              <a:t> 모델을 조합해서 그 결과를 뽑아 내는 방법이다</a:t>
            </a:r>
            <a:r>
              <a:rPr lang="en-US" altLang="ko-KR" dirty="0"/>
              <a:t>. </a:t>
            </a:r>
            <a:r>
              <a:rPr lang="ko-KR" altLang="en-US" dirty="0"/>
              <a:t>그 종류로는 </a:t>
            </a:r>
            <a:r>
              <a:rPr lang="en-US" altLang="ko-KR" dirty="0"/>
              <a:t>Boosting</a:t>
            </a:r>
            <a:r>
              <a:rPr lang="ko-KR" altLang="en-US" dirty="0"/>
              <a:t>과 </a:t>
            </a:r>
            <a:r>
              <a:rPr lang="en-US" altLang="ko-KR" dirty="0"/>
              <a:t>Bagging</a:t>
            </a:r>
            <a:r>
              <a:rPr lang="ko-KR" altLang="en-US" dirty="0"/>
              <a:t>이 있고</a:t>
            </a:r>
            <a:r>
              <a:rPr lang="en-US" altLang="ko-KR" dirty="0"/>
              <a:t>,</a:t>
            </a:r>
            <a:r>
              <a:rPr lang="ko-KR" altLang="en-US" dirty="0"/>
              <a:t> 저희가 선정한 모델을 </a:t>
            </a:r>
            <a:r>
              <a:rPr lang="en-US" altLang="ko-KR" dirty="0"/>
              <a:t>Boosting</a:t>
            </a:r>
            <a:r>
              <a:rPr lang="ko-KR" altLang="en-US" dirty="0"/>
              <a:t>을 사용하였기에</a:t>
            </a:r>
            <a:r>
              <a:rPr lang="en-US" altLang="ko-KR" dirty="0"/>
              <a:t>,</a:t>
            </a:r>
            <a:r>
              <a:rPr lang="ko-KR" altLang="en-US" dirty="0"/>
              <a:t> 이에 대한 설명만 하겠습니다</a:t>
            </a:r>
            <a:r>
              <a:rPr lang="en-US" altLang="ko-KR" dirty="0"/>
              <a:t>.</a:t>
            </a: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m1~3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있을때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m1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샘플링된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데이터를 넣습니다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나온 결과중에서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예측이 잘못된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중의 값들에 가중치를 반영해서 다음 모델인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m2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넣는다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y2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결과에서 예측이 잘못된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x’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값들에 가중치를 반영해서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넣는다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ko-KR" altLang="en-US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모델의 성능이 다르기 때문에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모델에 가중치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반영한다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개념적으로 표현하면 오른쪽하단과 같은 그림이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rtl="0"/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Boosting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기법을 이용하여 구현한 알고리즘은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 Boost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대표적인데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알고리즘을 병렬  학습이 지원되도록 구현한 라이브러리가 </a:t>
            </a:r>
            <a:r>
              <a:rPr lang="en" altLang="ko-Kore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XGBoost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성능이 좋고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컴퓨팅 자원 활용률이 좋아서 근래에 많이 사용되고 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</a:t>
            </a:r>
            <a:r>
              <a:rPr lang="en" altLang="ko-Kore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Kaggle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랭커들이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많이 사용하면서 더 유명해지고 있다</a:t>
            </a:r>
            <a:endParaRPr lang="ko-KR" altLang="en-US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2635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분석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저희는 김해시를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*</a:t>
            </a:r>
            <a:r>
              <a:rPr kumimoji="1" lang="en-US" altLang="ko-KR" dirty="0"/>
              <a:t>100</a:t>
            </a:r>
            <a:r>
              <a:rPr kumimoji="1" lang="ko-KR" altLang="en-US" dirty="0"/>
              <a:t> 격자로 나눈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이를 기준으로 데이터프레임을 구성했다고 앞서 설명했습니다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최종적으로는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최적의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 설치위치 </a:t>
            </a:r>
            <a:r>
              <a:rPr kumimoji="1" lang="en-US" altLang="ko-KR" dirty="0"/>
              <a:t>50</a:t>
            </a:r>
            <a:r>
              <a:rPr kumimoji="1" lang="ko-KR" altLang="en-US" dirty="0"/>
              <a:t>곳을 위도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경도로 표현해야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그러기 위해서는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격자에 해당하는 위도와 경도를 정하는 기준을 정해야 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911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저희가</a:t>
            </a:r>
            <a:r>
              <a:rPr kumimoji="1" lang="ko-KR" altLang="en-US" dirty="0"/>
              <a:t> 결정한 기준은 다음과 같습니다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우선 격자의 각 </a:t>
            </a:r>
            <a:r>
              <a:rPr kumimoji="1" lang="ko-KR" altLang="en-US" dirty="0" err="1"/>
              <a:t>꼭짓점만을</a:t>
            </a:r>
            <a:r>
              <a:rPr kumimoji="1" lang="ko-KR" altLang="en-US" dirty="0"/>
              <a:t> 추출했습니다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 이후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각 꼭짓점의 중심점을 생성했고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격자에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 설치가 적합하다면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 격자의 중심점에 해당하는 위도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경도 좌표를 최종 위치로 선정하기로 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03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 목적은 각종 사건 사고로부터 보다 안전한 도시를 조성하고 시민의 안전한 생활을 보장하기 위하여 범죄가 발생할 수 없는 환경을 조성하는 것입니다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데이터를 활용하여 시민안전 사각지대 분석을 수행하고</a:t>
            </a:r>
            <a:r>
              <a:rPr lang="en-US" altLang="ko-KR" dirty="0"/>
              <a:t>, </a:t>
            </a:r>
            <a:r>
              <a:rPr lang="ko-KR" altLang="en-US" dirty="0"/>
              <a:t>시민안전을 최대한 확보할 수 있도록 최적의 </a:t>
            </a:r>
            <a:r>
              <a:rPr lang="en-US" altLang="ko-KR" dirty="0"/>
              <a:t>CCTV </a:t>
            </a:r>
            <a:r>
              <a:rPr lang="ko-KR" altLang="en-US" dirty="0"/>
              <a:t>설치위치를 선정했습니다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정리하자면 최종적으로</a:t>
            </a:r>
            <a:r>
              <a:rPr lang="ko-KR" altLang="en-US" baseline="0" dirty="0"/>
              <a:t> 저희는 데이터 분석을 통해</a:t>
            </a:r>
            <a:r>
              <a:rPr lang="ko-KR" altLang="en-US" dirty="0"/>
              <a:t> 김해시 내에 최적의 </a:t>
            </a:r>
            <a:r>
              <a:rPr lang="en-US" altLang="ko-KR" dirty="0"/>
              <a:t>CCTV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설치위치를 </a:t>
            </a:r>
            <a:r>
              <a:rPr lang="en-US" altLang="ko-KR" baseline="0" dirty="0"/>
              <a:t>50</a:t>
            </a:r>
            <a:r>
              <a:rPr lang="ko-KR" altLang="en-US" baseline="0" dirty="0"/>
              <a:t>곳 제안하였습니다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414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오른쪽에</a:t>
            </a:r>
            <a:r>
              <a:rPr kumimoji="1" lang="ko-KR" altLang="en-US" dirty="0"/>
              <a:t> 표현되어 있는 </a:t>
            </a:r>
            <a:r>
              <a:rPr kumimoji="1" lang="en-US" altLang="ko-KR" dirty="0" err="1"/>
              <a:t>xcoord</a:t>
            </a:r>
            <a:r>
              <a:rPr kumimoji="1" lang="en-US" altLang="ko-KR" dirty="0"/>
              <a:t> , </a:t>
            </a:r>
            <a:r>
              <a:rPr kumimoji="1" lang="en-US" altLang="ko-KR" dirty="0" err="1"/>
              <a:t>ycoord</a:t>
            </a:r>
            <a:r>
              <a:rPr kumimoji="1" lang="ko-KR" altLang="en-US" dirty="0"/>
              <a:t>가 각 격자의 중심점에 해당하는 경도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위도 좌표를 의미합니다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208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저희가</a:t>
            </a:r>
            <a:r>
              <a:rPr kumimoji="1" lang="ko-KR" altLang="en-US" dirty="0"/>
              <a:t> 최종 모델로 선정한 </a:t>
            </a:r>
            <a:r>
              <a:rPr kumimoji="1" lang="en-US" altLang="ko-KR" dirty="0" err="1"/>
              <a:t>XGBoost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학습시키는 과정에 해당하는 코드입니다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0445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위치 선정을 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더 나아가 이 위치가 실제로도 설치가 가능한지 유무를 판단하고자 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여름유동인구</a:t>
            </a:r>
            <a:r>
              <a:rPr kumimoji="1" lang="ko-KR" altLang="en-US" dirty="0"/>
              <a:t> 증가지역 등 시각화를 통해 </a:t>
            </a:r>
            <a:r>
              <a:rPr kumimoji="1" lang="ko-KR" altLang="en-US" dirty="0" err="1"/>
              <a:t>알게된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지역적 안배문제 또한 반영하고자 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따라서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설치가 불가능한 지역이 </a:t>
            </a:r>
            <a:r>
              <a:rPr kumimoji="1" lang="ko-KR" altLang="en-US" dirty="0" err="1"/>
              <a:t>있을거라고</a:t>
            </a:r>
            <a:r>
              <a:rPr kumimoji="1" lang="ko-KR" altLang="en-US" dirty="0"/>
              <a:t> 가정하고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상위 </a:t>
            </a:r>
            <a:r>
              <a:rPr kumimoji="1" lang="en-US" altLang="ko-KR" dirty="0"/>
              <a:t>100</a:t>
            </a:r>
            <a:r>
              <a:rPr kumimoji="1" lang="ko-KR" altLang="en-US" dirty="0"/>
              <a:t>곳을 추출해서 최종적으로 </a:t>
            </a:r>
            <a:r>
              <a:rPr kumimoji="1" lang="en-US" altLang="ko-KR" dirty="0"/>
              <a:t>50</a:t>
            </a:r>
            <a:r>
              <a:rPr kumimoji="1" lang="ko-KR" altLang="en-US" dirty="0"/>
              <a:t>곳을 선정하기로 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8863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좌측</a:t>
            </a:r>
            <a:r>
              <a:rPr kumimoji="1" lang="ko-KR" altLang="en-US" dirty="0"/>
              <a:t> 상단에 표현되어 있는 지도는 대표적으로 설치가 불가능한 </a:t>
            </a:r>
            <a:r>
              <a:rPr kumimoji="1" lang="ko-KR" altLang="en-US" dirty="0" err="1"/>
              <a:t>하천등을</a:t>
            </a:r>
            <a:r>
              <a:rPr kumimoji="1" lang="ko-KR" altLang="en-US" dirty="0"/>
              <a:t> 제외한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지역들을 추출한 자료입니다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좌측 하단은 저희가 예측한 </a:t>
            </a:r>
            <a:r>
              <a:rPr kumimoji="1" lang="en-US" altLang="ko-KR" dirty="0"/>
              <a:t>CCTV 100</a:t>
            </a:r>
            <a:r>
              <a:rPr kumimoji="1" lang="ko-KR" altLang="en-US" dirty="0"/>
              <a:t>곳입니다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두 데이터를 병합했습니다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2984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이</a:t>
            </a:r>
            <a:r>
              <a:rPr kumimoji="1" lang="ko-KR" altLang="en-US" dirty="0"/>
              <a:t> 좌측의 </a:t>
            </a:r>
            <a:r>
              <a:rPr kumimoji="1" lang="ko-KR" altLang="en-US" dirty="0" err="1"/>
              <a:t>선정지들중</a:t>
            </a:r>
            <a:r>
              <a:rPr kumimoji="1" lang="ko-KR" altLang="en-US" dirty="0"/>
              <a:t> 치안 유관업소 대비 </a:t>
            </a:r>
            <a:r>
              <a:rPr kumimoji="1" lang="en-US" altLang="ko-KR" dirty="0"/>
              <a:t>CCTV </a:t>
            </a:r>
            <a:r>
              <a:rPr kumimoji="1" lang="ko-KR" altLang="en-US" dirty="0"/>
              <a:t>부족 지역과 여름 유동인구 증가 지역을 반영하여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최종적으로 </a:t>
            </a:r>
            <a:r>
              <a:rPr kumimoji="1" lang="en-US" altLang="ko-KR" dirty="0"/>
              <a:t>CCTV </a:t>
            </a:r>
            <a:r>
              <a:rPr kumimoji="1" lang="ko-KR" altLang="en-US" dirty="0"/>
              <a:t>설치 위치를 선정하였습니다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892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최종</a:t>
            </a:r>
            <a:r>
              <a:rPr kumimoji="1" lang="ko-KR" altLang="en-US" dirty="0"/>
              <a:t> 결과입니다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좌측 자료에서 보시듯이 시각화를 통해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가 어디에 설치되어 </a:t>
            </a:r>
            <a:r>
              <a:rPr kumimoji="1" lang="ko-KR" altLang="en-US" dirty="0" err="1"/>
              <a:t>있는지와</a:t>
            </a:r>
            <a:r>
              <a:rPr kumimoji="1" lang="ko-KR" altLang="en-US" dirty="0"/>
              <a:t> 우측 자료를 통해 정확한 위도 경도 좌표를 알 수 있도록 데이터프레임을 정리했습니다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76217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결론입니다</a:t>
            </a:r>
            <a:r>
              <a:rPr kumimoji="1" lang="en-US" altLang="ko-Kore-KR" dirty="0"/>
              <a:t>.</a:t>
            </a:r>
          </a:p>
          <a:p>
            <a:r>
              <a:rPr kumimoji="1" lang="ko-KR" altLang="en-US" dirty="0"/>
              <a:t>저희가 서론에서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설치가 </a:t>
            </a:r>
            <a:r>
              <a:rPr kumimoji="1" lang="en-US" altLang="ko-KR" dirty="0"/>
              <a:t>112</a:t>
            </a:r>
            <a:r>
              <a:rPr kumimoji="1" lang="ko-KR" altLang="en-US" dirty="0"/>
              <a:t> 신고와 큰 관련이 있다고 판단하였고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실제로도 상관관계가 </a:t>
            </a:r>
            <a:r>
              <a:rPr kumimoji="1" lang="ko-KR" altLang="en-US" dirty="0" err="1"/>
              <a:t>높다는것을</a:t>
            </a:r>
            <a:r>
              <a:rPr kumimoji="1" lang="ko-KR" altLang="en-US" dirty="0"/>
              <a:t> 알 수 있었습니다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최종적으로 </a:t>
            </a:r>
            <a:r>
              <a:rPr kumimoji="1" lang="en-US" altLang="ko-KR" dirty="0"/>
              <a:t>CCTV </a:t>
            </a:r>
            <a:r>
              <a:rPr kumimoji="1" lang="ko-KR" altLang="en-US" dirty="0"/>
              <a:t>설치 장소를 예측했을 때도 저희의 예상과 같이 </a:t>
            </a:r>
            <a:r>
              <a:rPr kumimoji="1" lang="en-US" altLang="ko-KR" dirty="0"/>
              <a:t>112</a:t>
            </a:r>
            <a:r>
              <a:rPr kumimoji="1" lang="ko-KR" altLang="en-US" dirty="0"/>
              <a:t> 신고가 다수 발생했던 지역 위주로 할당이 되었음을 알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저희는 총 </a:t>
            </a:r>
            <a:r>
              <a:rPr kumimoji="1" lang="en-US" altLang="ko-KR" dirty="0"/>
              <a:t>14</a:t>
            </a:r>
            <a:r>
              <a:rPr kumimoji="1" lang="ko-KR" altLang="en-US" dirty="0"/>
              <a:t>개의 데이터들을 취합하여 </a:t>
            </a:r>
            <a:r>
              <a:rPr kumimoji="1" lang="en-US" altLang="ko-KR" dirty="0"/>
              <a:t>14</a:t>
            </a:r>
            <a:r>
              <a:rPr kumimoji="1" lang="ko-KR" altLang="en-US" dirty="0"/>
              <a:t>개의 </a:t>
            </a:r>
            <a:r>
              <a:rPr kumimoji="1" lang="en-US" altLang="ko-KR" dirty="0"/>
              <a:t>column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선정했습니다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이또한</a:t>
            </a:r>
            <a:r>
              <a:rPr kumimoji="1" lang="ko-KR" altLang="en-US" dirty="0"/>
              <a:t> </a:t>
            </a:r>
            <a:r>
              <a:rPr kumimoji="1" lang="en-US" altLang="ko-KR" dirty="0"/>
              <a:t>CCTV </a:t>
            </a:r>
            <a:r>
              <a:rPr kumimoji="1" lang="ko-KR" altLang="en-US" dirty="0"/>
              <a:t>입지선정과 상관계수가 높은 데이터들로 구성했기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프로젝트를 진행하면서도 확신을 가지면서 진행이 가능했습니다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실제로 설치가 가능한 </a:t>
            </a:r>
            <a:r>
              <a:rPr kumimoji="1" lang="ko-KR" altLang="en-US" dirty="0" err="1"/>
              <a:t>지역들로만</a:t>
            </a:r>
            <a:r>
              <a:rPr kumimoji="1" lang="ko-KR" altLang="en-US" dirty="0"/>
              <a:t> 선정했기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현실적으로 적용이 가능하다는 장점도 가질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저희가 프로젝트를 진행하면서 사용한 모든 패키지는 오픈소스를 활용했기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활용성으로도 높다고 생각합니다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만약</a:t>
            </a:r>
            <a:r>
              <a:rPr kumimoji="1" lang="en-US" altLang="ko-Kore-KR" dirty="0"/>
              <a:t>,</a:t>
            </a:r>
            <a:r>
              <a:rPr kumimoji="1" lang="ko-KR" altLang="en-US" dirty="0"/>
              <a:t> 데이터가 추가되거나 변경사항이 있다면 해당하는 데이터만 수정한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코드를 입력하면 기존 모델을 그대로 사용이 가능하기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경제성이 있다고 판단했습니다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위도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경도 좌표를 파악하기 위해 격자들을 이차원의 위도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경도로 구성된 점으로 가정하고 프로젝트를 진행했습니다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CCTV</a:t>
            </a:r>
            <a:r>
              <a:rPr kumimoji="1" lang="ko-KR" altLang="en-US" dirty="0"/>
              <a:t>설치를 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높이와 같이 더 다양한 요소들을 추가한다면 보다 현실적이고 정확한 결과를 얻을 수 있을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저희가 선정한 </a:t>
            </a:r>
            <a:r>
              <a:rPr kumimoji="1" lang="ko-KR" altLang="en-US" dirty="0" err="1"/>
              <a:t>데이터외에도</a:t>
            </a:r>
            <a:r>
              <a:rPr kumimoji="1" lang="ko-KR" altLang="en-US" dirty="0"/>
              <a:t> </a:t>
            </a:r>
            <a:r>
              <a:rPr kumimoji="1" lang="en-US" altLang="ko-KR" dirty="0"/>
              <a:t>CCTV</a:t>
            </a:r>
            <a:r>
              <a:rPr kumimoji="1" lang="ko-KR" altLang="en-US" dirty="0"/>
              <a:t>설치와 관련한 정보를 포함한 데이터를 반영한다면 최적화된 결론을 도출해낼 수 있다고 생각했습니다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5D6AC-E2A1-154C-B09F-CAAC8D665B24}" type="slidenum">
              <a:rPr kumimoji="1" lang="ko-Kore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1" lang="ko-Kore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4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현황 및 문제점에 대해 살펴보도록 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도내 </a:t>
            </a:r>
            <a:r>
              <a:rPr lang="en-US" altLang="ko-KR" dirty="0"/>
              <a:t>5</a:t>
            </a:r>
            <a:r>
              <a:rPr lang="ko-KR" altLang="en-US" dirty="0"/>
              <a:t>대 강력범죄 발생률을 살펴보았을 때</a:t>
            </a:r>
            <a:r>
              <a:rPr lang="en-US" altLang="ko-KR" dirty="0"/>
              <a:t>, </a:t>
            </a:r>
            <a:r>
              <a:rPr lang="ko-KR" altLang="en-US" dirty="0"/>
              <a:t>김해시가 가장 높은 것으로 나타났습니다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2018</a:t>
            </a:r>
            <a:r>
              <a:rPr lang="ko-KR" altLang="en-US" dirty="0"/>
              <a:t>년 기준 인구 </a:t>
            </a:r>
            <a:r>
              <a:rPr lang="en-US" altLang="ko-KR" dirty="0"/>
              <a:t>1</a:t>
            </a:r>
            <a:r>
              <a:rPr lang="ko-KR" altLang="en-US" dirty="0"/>
              <a:t>만 명당 </a:t>
            </a:r>
            <a:r>
              <a:rPr lang="en-US" altLang="ko-KR" dirty="0"/>
              <a:t>105.3</a:t>
            </a:r>
            <a:r>
              <a:rPr lang="ko-KR" altLang="en-US" dirty="0"/>
              <a:t>건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전체 </a:t>
            </a:r>
            <a:r>
              <a:rPr lang="en-US" altLang="ko-KR" baseline="0" dirty="0"/>
              <a:t>5621</a:t>
            </a:r>
            <a:r>
              <a:rPr lang="ko-KR" altLang="en-US" baseline="0" dirty="0"/>
              <a:t>건의 범죄가 발생하여</a:t>
            </a:r>
            <a:endParaRPr lang="en-US" altLang="ko-KR" baseline="0" dirty="0"/>
          </a:p>
          <a:p>
            <a:r>
              <a:rPr lang="ko-KR" altLang="en-US" baseline="0" dirty="0"/>
              <a:t>김해시에 범죄 발생률이 높다는 것을 파악할 수 있었습니다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790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CCTV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설치 현황입니다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시각화한 자료를 보면 </a:t>
            </a:r>
            <a:r>
              <a:rPr lang="ko-KR" altLang="en-US" baseline="0" dirty="0" err="1"/>
              <a:t>진영읍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진례면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장유동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삼방동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주촌면</a:t>
            </a:r>
            <a:r>
              <a:rPr lang="ko-KR" altLang="en-US" baseline="0" dirty="0"/>
              <a:t> 지역에 </a:t>
            </a:r>
            <a:r>
              <a:rPr lang="en-US" altLang="ko-KR" baseline="0" dirty="0"/>
              <a:t>CCTV</a:t>
            </a:r>
            <a:r>
              <a:rPr lang="ko-KR" altLang="en-US" baseline="0" dirty="0"/>
              <a:t>가 밀집되어 설치 되어있는 것을 알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지역들에 비하여 볼 때</a:t>
            </a:r>
            <a:r>
              <a:rPr lang="en-US" altLang="ko-KR" baseline="0" dirty="0"/>
              <a:t>,</a:t>
            </a:r>
            <a:r>
              <a:rPr lang="ko-KR" altLang="en-US" baseline="0" dirty="0"/>
              <a:t> 다른 지역들은 </a:t>
            </a:r>
            <a:r>
              <a:rPr lang="en-US" altLang="ko-KR" baseline="0" dirty="0"/>
              <a:t>CCTV </a:t>
            </a:r>
            <a:r>
              <a:rPr lang="ko-KR" altLang="en-US" baseline="0" dirty="0"/>
              <a:t>설치 개수가  적은 것을 볼 수 있습니다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41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저희가 파악한 문제점을 바탕으로 어떻게 분석할 것인지에 대해 이야기해보자면</a:t>
            </a:r>
            <a:r>
              <a:rPr lang="en-US" altLang="ko-KR" dirty="0"/>
              <a:t>,</a:t>
            </a:r>
          </a:p>
          <a:p>
            <a:r>
              <a:rPr lang="en-US" altLang="ko-KR" baseline="0" dirty="0"/>
              <a:t>112 </a:t>
            </a:r>
            <a:r>
              <a:rPr lang="ko-KR" altLang="en-US" baseline="0" dirty="0"/>
              <a:t>신고가 많은 지역임에도 </a:t>
            </a:r>
            <a:r>
              <a:rPr lang="en-US" altLang="ko-KR" baseline="0" dirty="0" err="1"/>
              <a:t>cctv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설치 개수가 적은 경우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시각화한 자료와 데이터에서 파악한 바에 따라 </a:t>
            </a:r>
            <a:r>
              <a:rPr lang="en-US" altLang="ko-KR" baseline="0" dirty="0"/>
              <a:t>112 </a:t>
            </a:r>
            <a:r>
              <a:rPr lang="ko-KR" altLang="en-US" baseline="0" dirty="0"/>
              <a:t>신고가 많이 들어오는 지역에 </a:t>
            </a:r>
            <a:r>
              <a:rPr lang="en-US" altLang="ko-KR" baseline="0" dirty="0" err="1"/>
              <a:t>cctv</a:t>
            </a:r>
            <a:r>
              <a:rPr lang="ko-KR" altLang="en-US" baseline="0" dirty="0"/>
              <a:t>를 설치함으로써 범죄로부터 시민들의 안전을 지키고 </a:t>
            </a:r>
            <a:r>
              <a:rPr lang="en-US" altLang="ko-KR" baseline="0" dirty="0"/>
              <a:t>112 </a:t>
            </a:r>
            <a:r>
              <a:rPr lang="ko-KR" altLang="en-US" baseline="0" dirty="0"/>
              <a:t>신고가 감소할 수 있도록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또한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유동인구가 많고 거주자가 적은 곳의 범죄 발생 위험도가 크기 때문에 유동인구가 많은 지역이지만 </a:t>
            </a:r>
            <a:r>
              <a:rPr lang="en-US" altLang="ko-KR" baseline="0" dirty="0" err="1"/>
              <a:t>cctv</a:t>
            </a:r>
            <a:r>
              <a:rPr lang="en-US" altLang="ko-KR" baseline="0" dirty="0"/>
              <a:t> </a:t>
            </a:r>
            <a:r>
              <a:rPr lang="ko-KR" altLang="en-US" baseline="0" dirty="0"/>
              <a:t>설치개수가 적은 지역을 파악하여 이 지역에 </a:t>
            </a:r>
            <a:r>
              <a:rPr lang="en-US" altLang="ko-KR" baseline="0" dirty="0" err="1"/>
              <a:t>cctv</a:t>
            </a:r>
            <a:r>
              <a:rPr lang="ko-KR" altLang="en-US" baseline="0" dirty="0"/>
              <a:t>를 설치하여 범죄 발생 위험도를 감소시킬 수 있도록 합니다</a:t>
            </a:r>
            <a:r>
              <a:rPr lang="en-US" altLang="ko-KR" baseline="0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00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분석 목표는 다양한 사건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</a:t>
            </a:r>
            <a:r>
              <a:rPr lang="ko-KR" alt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 및 사회문제로부터 김해시 시민의 안전을 확보하는 것입니다</a:t>
            </a:r>
            <a:r>
              <a:rPr lang="en-US" altLang="ko-K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경찰청과 건축도시공간연구소가 공동으로 진행한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범죄예방 환경조성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(CPTED·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셉테드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시설 기법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효과성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분석 연구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`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결과에 따르면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설치된 곳의 야간 범죄 발생률이 유의미하게 감소했다고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CCTV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설치한 범위 내 인구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범죄 야간 발생 건수를 분석한 결과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41.64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36.95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건으로 약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11%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감소한 것으로 나타났습니다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범죄 검거에 효과가 있고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범죄 발생 예방에 긍정적인 영향이 있기 때문에 적절한 위치를 선정하여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설치한다면 시민들의 안전한 생활을 도모할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7CD70-41DA-4C7B-8B8D-05BE0945279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76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분석 절차입니다</a:t>
            </a:r>
            <a:r>
              <a:rPr lang="en-US" altLang="ko-KR" dirty="0"/>
              <a:t>. </a:t>
            </a:r>
            <a:r>
              <a:rPr lang="ko-KR" altLang="en-US" dirty="0"/>
              <a:t>먼저 첫번째로 </a:t>
            </a:r>
            <a:r>
              <a:rPr lang="en-US" altLang="ko-KR" dirty="0"/>
              <a:t>compass </a:t>
            </a:r>
            <a:r>
              <a:rPr lang="ko-KR" altLang="en-US" dirty="0"/>
              <a:t>사이트에서 김해시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설치 최적입지 선정 대회에 제공된 데이터들을 확인하고 분석에 이용될 수 있도록 전처리를 진행합니다</a:t>
            </a:r>
            <a:r>
              <a:rPr lang="en-US" altLang="ko-KR" dirty="0"/>
              <a:t>. </a:t>
            </a:r>
            <a:r>
              <a:rPr lang="ko-KR" altLang="en-US" dirty="0"/>
              <a:t>각 데이터셋의 컬럼들을 확인하고</a:t>
            </a:r>
            <a:r>
              <a:rPr lang="en-US" altLang="ko-KR" dirty="0"/>
              <a:t>, </a:t>
            </a:r>
            <a:r>
              <a:rPr lang="ko-KR" altLang="en-US" dirty="0"/>
              <a:t>각 컬럼의 변수들이 격자 매핑이 되어있는지 좌표로 나와있는지 확인한 후 분석에 어떻게 쓰일지 생각합니다</a:t>
            </a:r>
            <a:r>
              <a:rPr lang="en-US" altLang="ko-KR" dirty="0"/>
              <a:t>. </a:t>
            </a:r>
            <a:r>
              <a:rPr lang="ko-KR" altLang="en-US" dirty="0"/>
              <a:t>또 다양한 변수들에 대한 상관분석과 </a:t>
            </a:r>
            <a:r>
              <a:rPr lang="en-US" altLang="ko-KR" dirty="0"/>
              <a:t>EDA</a:t>
            </a:r>
            <a:r>
              <a:rPr lang="ko-KR" altLang="en-US" dirty="0"/>
              <a:t>를 위해 데이터를 </a:t>
            </a:r>
            <a:r>
              <a:rPr lang="en-US" altLang="ko-KR" dirty="0" err="1"/>
              <a:t>cctv</a:t>
            </a:r>
            <a:r>
              <a:rPr lang="en-US" altLang="ko-KR" dirty="0"/>
              <a:t> </a:t>
            </a:r>
            <a:r>
              <a:rPr lang="ko-KR" altLang="en-US" dirty="0"/>
              <a:t>이름 기준으로 결합합니다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두번째는 시각화 및 </a:t>
            </a:r>
            <a:r>
              <a:rPr lang="en-US" altLang="ko-KR" dirty="0"/>
              <a:t>EDA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앞에서 가공한 데이터를 가지고 </a:t>
            </a:r>
            <a:r>
              <a:rPr lang="en-US" altLang="ko-KR" dirty="0" err="1"/>
              <a:t>qgis</a:t>
            </a:r>
            <a:r>
              <a:rPr lang="ko-KR" altLang="en-US" dirty="0"/>
              <a:t>를 이용하여 지도위에 시각화를 진행합니다</a:t>
            </a:r>
            <a:r>
              <a:rPr lang="en-US" altLang="ko-KR" dirty="0"/>
              <a:t>. </a:t>
            </a:r>
            <a:r>
              <a:rPr lang="ko-KR" altLang="en-US" dirty="0"/>
              <a:t>이를 통해 나눠진 경계인 </a:t>
            </a:r>
            <a:r>
              <a:rPr lang="ko-KR" altLang="en-US" dirty="0" err="1"/>
              <a:t>읍면동</a:t>
            </a:r>
            <a:r>
              <a:rPr lang="ko-KR" altLang="en-US" dirty="0"/>
              <a:t> 별로 어떤 시설이 많이 포함되어 있는지 등 직관적으로 파악할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 err="1"/>
              <a:t>qgis</a:t>
            </a:r>
            <a:r>
              <a:rPr lang="en-US" altLang="ko-KR" dirty="0"/>
              <a:t> </a:t>
            </a:r>
            <a:r>
              <a:rPr lang="ko-KR" altLang="en-US" dirty="0"/>
              <a:t>의 버퍼 내 개수 세기 기능을 통해 변수간 상관분석을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세번째로는 입지 선정을 위한 예측 모델을 공부하고</a:t>
            </a:r>
            <a:r>
              <a:rPr lang="en-US" altLang="ko-KR" dirty="0"/>
              <a:t>, </a:t>
            </a:r>
            <a:r>
              <a:rPr lang="ko-KR" altLang="en-US" dirty="0"/>
              <a:t>돌리는 것입니다</a:t>
            </a:r>
            <a:r>
              <a:rPr lang="en-US" altLang="ko-KR" dirty="0"/>
              <a:t>. </a:t>
            </a:r>
            <a:r>
              <a:rPr lang="ko-KR" altLang="en-US" dirty="0"/>
              <a:t>다양한 예측 모델을 돌린 후</a:t>
            </a:r>
            <a:r>
              <a:rPr lang="en-US" altLang="ko-KR" dirty="0"/>
              <a:t>, </a:t>
            </a:r>
            <a:r>
              <a:rPr lang="ko-KR" altLang="en-US" dirty="0"/>
              <a:t>평가 지표를 통해 모델들을 비교하고 평가 하여 최종 모델을 선정합니다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모델링 결과 산출된 격자 데이터를 좌표로 변환하고</a:t>
            </a:r>
            <a:r>
              <a:rPr lang="en-US" altLang="ko-KR" dirty="0"/>
              <a:t>, </a:t>
            </a:r>
            <a:r>
              <a:rPr lang="ko-KR" altLang="en-US" dirty="0"/>
              <a:t>그 중 하천이나 개인 소유지 등 설치 불가한 지역의 좌표는 제외하여 최종 선정 </a:t>
            </a:r>
            <a:r>
              <a:rPr lang="en-US" altLang="ko-KR" dirty="0"/>
              <a:t>50</a:t>
            </a:r>
            <a:r>
              <a:rPr lang="ko-KR" altLang="en-US" dirty="0"/>
              <a:t>개소를 표로 정리해 제출합니다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548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김해시 치안 유관 업소 데이터의 시각화 결과 입니다</a:t>
            </a:r>
            <a:r>
              <a:rPr lang="en-US" altLang="ko-KR" dirty="0"/>
              <a:t>.</a:t>
            </a:r>
            <a:r>
              <a:rPr lang="ko-KR" altLang="en-US" dirty="0"/>
              <a:t> 치관 유관업소는 담배 소매업이 </a:t>
            </a:r>
            <a:r>
              <a:rPr lang="en-US" altLang="ko-KR" dirty="0"/>
              <a:t>1253</a:t>
            </a:r>
            <a:r>
              <a:rPr lang="ko-KR" altLang="en-US" dirty="0"/>
              <a:t>개로 과반수 이상을 차지하고</a:t>
            </a:r>
            <a:r>
              <a:rPr lang="en-US" altLang="ko-KR" dirty="0"/>
              <a:t>, </a:t>
            </a:r>
            <a:r>
              <a:rPr lang="ko-KR" altLang="en-US" dirty="0"/>
              <a:t>읍면동 별 치안 유관업소 개수가 많은 지역 상위 </a:t>
            </a:r>
            <a:r>
              <a:rPr lang="en-US" altLang="ko-KR" dirty="0"/>
              <a:t>15</a:t>
            </a:r>
            <a:r>
              <a:rPr lang="ko-KR" altLang="en-US" dirty="0"/>
              <a:t>개를 시각화 한 결과</a:t>
            </a:r>
            <a:r>
              <a:rPr lang="en-US" altLang="ko-KR" dirty="0"/>
              <a:t>, </a:t>
            </a:r>
            <a:r>
              <a:rPr lang="ko-KR" altLang="en-US" dirty="0" err="1"/>
              <a:t>진영읍이</a:t>
            </a:r>
            <a:r>
              <a:rPr lang="ko-KR" altLang="en-US" dirty="0"/>
              <a:t> </a:t>
            </a:r>
            <a:r>
              <a:rPr lang="en-US" altLang="ko-KR" dirty="0"/>
              <a:t>256</a:t>
            </a:r>
            <a:r>
              <a:rPr lang="ko-KR" altLang="en-US" dirty="0"/>
              <a:t>개로 가장 많고</a:t>
            </a:r>
            <a:r>
              <a:rPr lang="en-US" altLang="ko-KR" dirty="0"/>
              <a:t>, </a:t>
            </a:r>
            <a:r>
              <a:rPr lang="ko-KR" altLang="en-US" dirty="0"/>
              <a:t>이어서</a:t>
            </a:r>
            <a:r>
              <a:rPr lang="en-US" altLang="ko-KR" dirty="0"/>
              <a:t> </a:t>
            </a:r>
            <a:r>
              <a:rPr lang="ko-KR" altLang="en-US" dirty="0"/>
              <a:t>외동</a:t>
            </a:r>
            <a:r>
              <a:rPr lang="en-US" altLang="ko-KR" dirty="0"/>
              <a:t>, </a:t>
            </a:r>
            <a:r>
              <a:rPr lang="ko-KR" altLang="en-US" dirty="0" err="1"/>
              <a:t>삼계동</a:t>
            </a:r>
            <a:r>
              <a:rPr lang="ko-KR" altLang="en-US" dirty="0"/>
              <a:t> 대청동에 많이 분포하는 것을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7CD70-41DA-4C7B-8B8D-05BE0945279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57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69DAD-5C14-4654-A135-9B48BE6BA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F01CFB-85C0-456A-A244-DBAF6147A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A2B21F-C608-494B-B8CA-43BB3406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7AD0F-323C-4C38-8D9E-3B0120224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13EE4-0842-4626-89EE-BB13EB495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91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523B0-D59A-430E-8F78-2100B2EBF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B3265F-DB73-409A-B806-EFA182E0A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BDB938-A99C-4530-9F63-83F20FD5E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594669-1AFD-4B5E-83C3-9D605CAD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5C9195-C62C-403D-97BF-A4B5283F6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95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7726CB4-EA8F-4885-948A-95BD21548A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5DB56A-D0F9-4A93-B5D5-C3A3DB1AF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C5574-81E8-4B9E-915C-C7E65C41C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BA80FF-8CCC-46B2-B6F3-16CE7BA18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C974DE-645C-4300-9C85-F3DE935BB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843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7E846-C738-4BA1-B2FD-C78F23F4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EA22F-99B0-40E2-94D0-B0A2AF2C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D711E4-B467-42AA-8AC3-F5E1F0318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4D939A-8926-4A34-BEB0-730F64FEA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F15837-8B0E-4E6F-ABFA-BDD7B3374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021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522E89-783F-48C7-B6A7-3070156C8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FD7B7-AEE2-4230-9B48-4ECAFBEF1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FA5714-24E5-4074-A913-CF36F8079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387CF-E5EC-4A96-913D-4A0F6EB6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6F0FA5-7C50-44EB-B365-B1EF0E25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59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173AF-B618-458A-A8D2-F41D1A41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15B4A3-310B-4FEA-A538-A9ACE3F00C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F623DE-AE8B-4F69-8E6D-B238E090EA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F5B526-E795-431B-9D0D-480BC57F3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D2B414-0A90-4D77-B35B-C21BD78FE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F6A81F-CB8F-43B7-BEED-B9C091B8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00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1DA26-9529-4C72-800D-72AB2284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C71C0E-E495-4FAC-8055-302A60538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7455AF8-EF4F-4FD0-BF73-8E8B3952CA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917332-6822-4F3F-A5BF-CA8C5ACEA4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31EC6E-040C-4D03-8666-810ED924A2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5F591A2-BAE0-494B-A28B-BB471A50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971F0B-F3AD-402F-8D9F-5A2459F2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B657C2-4C96-4B10-BC81-A4F75AF8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56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4A1CE-659F-449B-B7AF-B4041539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91ED0CF-1EB0-4882-B176-ACE92F502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FC294D6-385E-4CBC-BB19-2B7349BB9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6B8BA3-0794-4D0A-9056-B5A1B6B8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340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755EA-2C81-4CCF-ADBC-F4E44E91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9B80ADA-0D2D-4DC8-87D8-08233C049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C35BBF-2142-4E83-AAD3-C9FB36459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B08D80-AA5A-42DB-8A8E-8D43E536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FC2EE-FF76-4959-8937-B5278867E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286ED-F522-4452-8A24-9B54FB38C2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C062AB-9D65-4FF9-B33F-58A8589D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F3CCCD-F340-49B5-979C-96FFF666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568771-1760-4019-8554-75C4A5D92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37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6FDBD3-EBA7-45C4-959E-E3AEDEBA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99AFCE-5D5A-439C-9416-F2F63B3579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F96B8F-347B-4C10-9BB1-3F72849C8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85F018-CFA3-47CD-B075-A6F56744B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0A465C-5C8E-4D61-8092-B07C41C9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EAC55D-46B0-4FC4-9A03-456F1A10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55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8057B37-C6A9-4B89-A4E4-C3EDBC4E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B9D761-6620-4521-8B0B-EF77E5FFA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32ECD-A3C9-4E91-A111-FF0F67A140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7810-9465-4E56-AB9A-8E83775070C3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2022-08-14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9BCB2A-B63B-4BD5-92EA-89C95F5006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9A1E18-5A40-4EB3-BB34-8EB2FAA25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396E0-8284-4126-957A-9B7F70848F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44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8/10/relationships/comments" Target="../comments/modernComment_136_51A81F5C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35201" y="2793729"/>
            <a:ext cx="8315097" cy="2385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시민안전 사각지대 해소를 위한 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EDECEA"/>
                  </a:gs>
                  <a:gs pos="50000">
                    <a:srgbClr val="FFC000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CCTV </a:t>
            </a:r>
            <a:r>
              <a:rPr lang="ko-KR" altLang="en-US" sz="4400" b="1" i="1" kern="0" dirty="0">
                <a:ln>
                  <a:solidFill>
                    <a:srgbClr val="303962"/>
                  </a:solidFill>
                </a:ln>
                <a:gradFill flip="none" rotWithShape="1">
                  <a:gsLst>
                    <a:gs pos="50000">
                      <a:srgbClr val="EDECEA"/>
                    </a:gs>
                    <a:gs pos="5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0"/>
                  <a:tileRect/>
                </a:gradFill>
              </a:rPr>
              <a:t>설치위치 선정</a:t>
            </a:r>
            <a:endParaRPr lang="en-US" altLang="ko-KR" sz="4400" b="1" i="1" kern="0" dirty="0">
              <a:ln>
                <a:solidFill>
                  <a:srgbClr val="303962"/>
                </a:solidFill>
              </a:ln>
              <a:gradFill flip="none" rotWithShape="1">
                <a:gsLst>
                  <a:gs pos="50000">
                    <a:srgbClr val="EDECEA"/>
                  </a:gs>
                  <a:gs pos="50000">
                    <a:srgbClr val="FFC000">
                      <a:lumMod val="60000"/>
                      <a:lumOff val="40000"/>
                    </a:srgbClr>
                  </a:gs>
                </a:gsLst>
                <a:lin ang="5400000" scaled="0"/>
                <a:tileRect/>
              </a:gra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300" kern="0" dirty="0">
                <a:solidFill>
                  <a:prstClr val="white">
                    <a:lumMod val="65000"/>
                  </a:prstClr>
                </a:solidFill>
              </a:rPr>
              <a:t>CUAI SUMMER DA TEAM 1 </a:t>
            </a:r>
            <a:r>
              <a:rPr lang="ko-KR" altLang="en-US" sz="1300" kern="0" dirty="0">
                <a:solidFill>
                  <a:prstClr val="white">
                    <a:lumMod val="65000"/>
                  </a:prstClr>
                </a:solidFill>
              </a:rPr>
              <a:t>이혜연 이윤지 방수민 유나현</a:t>
            </a:r>
            <a:endParaRPr lang="ko-KR" altLang="en-US" sz="13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1FADB85-E686-462D-A485-3251109C5436}"/>
              </a:ext>
            </a:extLst>
          </p:cNvPr>
          <p:cNvSpPr/>
          <p:nvPr/>
        </p:nvSpPr>
        <p:spPr>
          <a:xfrm>
            <a:off x="5763760" y="2146029"/>
            <a:ext cx="664481" cy="6477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31800" dist="25400" dir="5400000" algn="t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7BA28D-33C5-43AF-970E-26999AE17915}"/>
              </a:ext>
            </a:extLst>
          </p:cNvPr>
          <p:cNvGrpSpPr/>
          <p:nvPr/>
        </p:nvGrpSpPr>
        <p:grpSpPr>
          <a:xfrm>
            <a:off x="5980527" y="2355638"/>
            <a:ext cx="230946" cy="228482"/>
            <a:chOff x="11242636" y="735673"/>
            <a:chExt cx="230946" cy="228482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970DAD8-A6E3-48BF-8D1C-673AB141B080}"/>
                </a:ext>
              </a:extLst>
            </p:cNvPr>
            <p:cNvSpPr/>
            <p:nvPr/>
          </p:nvSpPr>
          <p:spPr>
            <a:xfrm>
              <a:off x="11302773" y="800483"/>
              <a:ext cx="108789" cy="108789"/>
            </a:xfrm>
            <a:prstGeom prst="ellipse">
              <a:avLst/>
            </a:prstGeom>
            <a:solidFill>
              <a:srgbClr val="FFC000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사각형: 둥근 위쪽 모서리 16">
              <a:extLst>
                <a:ext uri="{FF2B5EF4-FFF2-40B4-BE49-F238E27FC236}">
                  <a16:creationId xmlns:a16="http://schemas.microsoft.com/office/drawing/2014/main" id="{91BF2FC8-071D-4609-83EB-B8AB51FD9950}"/>
                </a:ext>
              </a:extLst>
            </p:cNvPr>
            <p:cNvSpPr/>
            <p:nvPr/>
          </p:nvSpPr>
          <p:spPr>
            <a:xfrm>
              <a:off x="11333147" y="910155"/>
              <a:ext cx="48043" cy="54000"/>
            </a:xfrm>
            <a:prstGeom prst="round2SameRect">
              <a:avLst>
                <a:gd name="adj1" fmla="val 0"/>
                <a:gd name="adj2" fmla="val 50000"/>
              </a:avLst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3179C3A-7FB3-4AED-81F6-31C07000E3DF}"/>
                </a:ext>
              </a:extLst>
            </p:cNvPr>
            <p:cNvCxnSpPr>
              <a:cxnSpLocks/>
            </p:cNvCxnSpPr>
            <p:nvPr/>
          </p:nvCxnSpPr>
          <p:spPr>
            <a:xfrm>
              <a:off x="11359549" y="735673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D9DF4843-1541-4000-A861-6FA3EE6D351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459354" y="83820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E5214D7D-E792-4EAE-8927-F0C29E79BBD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1256864" y="83542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876E0D67-EB1F-4DE7-9F1D-FCF86AEECCA2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11282498" y="767378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E60A00B5-8E54-49D9-9864-50BE611E781B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11433473" y="772140"/>
              <a:ext cx="0" cy="28456"/>
            </a:xfrm>
            <a:prstGeom prst="line">
              <a:avLst/>
            </a:prstGeom>
            <a:ln w="15875" cap="rnd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9225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EDA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03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817081" y="1414321"/>
            <a:ext cx="7699593" cy="2133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치안 유관업소 대비 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CCTV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부족 지역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b="1" noProof="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외동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삼계동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어방동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부원동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대청동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우선 설치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07787B-018C-CF31-3261-0CFBBFC4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609" y="1414321"/>
            <a:ext cx="6766051" cy="5028048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2A35897A-0008-9B5C-09B2-7DF39A136285}"/>
              </a:ext>
            </a:extLst>
          </p:cNvPr>
          <p:cNvSpPr/>
          <p:nvPr/>
        </p:nvSpPr>
        <p:spPr>
          <a:xfrm>
            <a:off x="7467600" y="1838273"/>
            <a:ext cx="295835" cy="367045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B219CB0F-1B93-4CE9-34D6-479E5131BE58}"/>
              </a:ext>
            </a:extLst>
          </p:cNvPr>
          <p:cNvSpPr/>
          <p:nvPr/>
        </p:nvSpPr>
        <p:spPr>
          <a:xfrm>
            <a:off x="8370487" y="1846062"/>
            <a:ext cx="295835" cy="367045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5F091B12-BDB6-BBB8-9D38-900F19A71E57}"/>
              </a:ext>
            </a:extLst>
          </p:cNvPr>
          <p:cNvSpPr/>
          <p:nvPr/>
        </p:nvSpPr>
        <p:spPr>
          <a:xfrm>
            <a:off x="8800793" y="2518415"/>
            <a:ext cx="295835" cy="367045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887FB27D-F3E5-F5E2-6445-2EA525B16499}"/>
              </a:ext>
            </a:extLst>
          </p:cNvPr>
          <p:cNvSpPr/>
          <p:nvPr/>
        </p:nvSpPr>
        <p:spPr>
          <a:xfrm>
            <a:off x="10117726" y="2334892"/>
            <a:ext cx="295835" cy="367045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F192A218-9A25-88B1-5678-0252CA14B847}"/>
              </a:ext>
            </a:extLst>
          </p:cNvPr>
          <p:cNvSpPr/>
          <p:nvPr/>
        </p:nvSpPr>
        <p:spPr>
          <a:xfrm>
            <a:off x="9705350" y="2801057"/>
            <a:ext cx="295835" cy="367045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09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EDA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03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1058925" y="1371209"/>
            <a:ext cx="769959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112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신고이력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D92F74-2F2F-D152-02E4-91B157447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" t="18506"/>
          <a:stretch/>
        </p:blipFill>
        <p:spPr>
          <a:xfrm>
            <a:off x="1129009" y="1865703"/>
            <a:ext cx="9782740" cy="468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6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EDA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03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684276" y="951047"/>
            <a:ext cx="769959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112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신고이력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60A7A5-6B75-E6EA-CC9E-C6297D654A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5614"/>
          <a:stretch/>
        </p:blipFill>
        <p:spPr>
          <a:xfrm>
            <a:off x="6196879" y="1712517"/>
            <a:ext cx="4936196" cy="36949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46A070-B7AF-6940-0A0A-A01A6BF19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" t="9589"/>
          <a:stretch/>
        </p:blipFill>
        <p:spPr>
          <a:xfrm>
            <a:off x="1058925" y="1776444"/>
            <a:ext cx="4770593" cy="35146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905479-2967-0B70-5D98-61AC0F0CE2F1}"/>
              </a:ext>
            </a:extLst>
          </p:cNvPr>
          <p:cNvSpPr txBox="1"/>
          <p:nvPr/>
        </p:nvSpPr>
        <p:spPr>
          <a:xfrm>
            <a:off x="6523267" y="5674398"/>
            <a:ext cx="6223438" cy="414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여름철에 특히 신고이력이 높은 것을 볼 수 있음</a:t>
            </a:r>
            <a:r>
              <a:rPr lang="en-US" altLang="ko-KR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40AC9-79AF-4EE1-834F-068A159916A8}"/>
              </a:ext>
            </a:extLst>
          </p:cNvPr>
          <p:cNvSpPr txBox="1"/>
          <p:nvPr/>
        </p:nvSpPr>
        <p:spPr>
          <a:xfrm>
            <a:off x="2545102" y="5674398"/>
            <a:ext cx="6223438" cy="414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전반적으로 상승세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75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EDA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03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1058925" y="1371209"/>
            <a:ext cx="7699593" cy="1490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유동인구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삼계동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진영읍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대청동</a:t>
            </a: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등 크게 세 부분에서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유동인구가 많은 것을 확인 할 수 있음</a:t>
            </a:r>
            <a:endParaRPr lang="en-US" altLang="ko-KR" sz="11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0245AD-5E90-83E2-E97C-C48A61B36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825" y="1415935"/>
            <a:ext cx="7008936" cy="48689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20F570-3AB1-1650-12EA-F7FC548BC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05" y="1450545"/>
            <a:ext cx="1028789" cy="845893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1F164323-CD49-D3A8-08A5-9260A33A9EBE}"/>
              </a:ext>
            </a:extLst>
          </p:cNvPr>
          <p:cNvSpPr/>
          <p:nvPr/>
        </p:nvSpPr>
        <p:spPr>
          <a:xfrm>
            <a:off x="7587675" y="3318094"/>
            <a:ext cx="1961569" cy="19708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FA45704C-7B73-284E-7880-07D7FB1D86E4}"/>
              </a:ext>
            </a:extLst>
          </p:cNvPr>
          <p:cNvSpPr/>
          <p:nvPr/>
        </p:nvSpPr>
        <p:spPr>
          <a:xfrm>
            <a:off x="4977244" y="2556164"/>
            <a:ext cx="1787237" cy="179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4A36C37-0FBD-6065-445B-84DB65A8B876}"/>
              </a:ext>
            </a:extLst>
          </p:cNvPr>
          <p:cNvSpPr/>
          <p:nvPr/>
        </p:nvSpPr>
        <p:spPr>
          <a:xfrm>
            <a:off x="5800438" y="4531970"/>
            <a:ext cx="1787237" cy="179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932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EDA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03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1058925" y="1371209"/>
            <a:ext cx="7699593" cy="2387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여름 유동인구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한림면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내동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삼문동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대성동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서상동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등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여름 유동인구 증가 확인 가능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98158A-A7D8-29AB-92D4-947234FD5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72" y="1378209"/>
            <a:ext cx="6866980" cy="494065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0931901-748E-D49A-7F56-9C84EA046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542" y="1416098"/>
            <a:ext cx="1013548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74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BE8C60-BDAA-AF82-743A-813B84C93A5F}"/>
              </a:ext>
            </a:extLst>
          </p:cNvPr>
          <p:cNvSpPr txBox="1"/>
          <p:nvPr/>
        </p:nvSpPr>
        <p:spPr>
          <a:xfrm>
            <a:off x="418288" y="1152887"/>
            <a:ext cx="622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시각화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Eda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DCA30E-F403-55E9-DC07-6B33C309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904" y="2410073"/>
            <a:ext cx="4932532" cy="36868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E93BF65-4EF9-2893-8A2E-63189683AA26}"/>
              </a:ext>
            </a:extLst>
          </p:cNvPr>
          <p:cNvSpPr txBox="1"/>
          <p:nvPr/>
        </p:nvSpPr>
        <p:spPr>
          <a:xfrm>
            <a:off x="418287" y="1536177"/>
            <a:ext cx="9433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기존의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설치위치의 특징을 알아보기 위해 </a:t>
            </a:r>
            <a:r>
              <a:rPr kumimoji="0" lang="ko-KR" alt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변수들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상관분석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0A7D297B-4A65-983D-7087-5146F6FB0794}"/>
              </a:ext>
            </a:extLst>
          </p:cNvPr>
          <p:cNvGraphicFramePr>
            <a:graphicFrameLocks noGrp="1"/>
          </p:cNvGraphicFramePr>
          <p:nvPr/>
        </p:nvGraphicFramePr>
        <p:xfrm>
          <a:off x="1179248" y="2149686"/>
          <a:ext cx="5053406" cy="4536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3406">
                  <a:extLst>
                    <a:ext uri="{9D8B030D-6E8A-4147-A177-3AD203B41FA5}">
                      <a16:colId xmlns:a16="http://schemas.microsoft.com/office/drawing/2014/main" val="916289764"/>
                    </a:ext>
                  </a:extLst>
                </a:gridCol>
              </a:tblGrid>
              <a:tr h="4124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변수 데이터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819418"/>
                  </a:ext>
                </a:extLst>
              </a:tr>
              <a:tr h="412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김해시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CCTV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설치현황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(2011~2021)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75229"/>
                  </a:ext>
                </a:extLst>
              </a:tr>
              <a:tr h="412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김해시 주차장 현황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(2022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18703"/>
                  </a:ext>
                </a:extLst>
              </a:tr>
              <a:tr h="412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김해시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112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신고이력 데이터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(2018.06~2020)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6537199"/>
                  </a:ext>
                </a:extLst>
              </a:tr>
              <a:tr h="412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김해시 보안등 설치현황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(2021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432025"/>
                  </a:ext>
                </a:extLst>
              </a:tr>
              <a:tr h="412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김해시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안전비상벨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설치 현황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(2021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2940690"/>
                  </a:ext>
                </a:extLst>
              </a:tr>
              <a:tr h="412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김해시 어린이집 위치정보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(2021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112333"/>
                  </a:ext>
                </a:extLst>
              </a:tr>
              <a:tr h="412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김해시 유치원 위치정보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(2021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0040768"/>
                  </a:ext>
                </a:extLst>
              </a:tr>
              <a:tr h="412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김해시 학교 위치정보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(2021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4856263"/>
                  </a:ext>
                </a:extLst>
              </a:tr>
              <a:tr h="412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김해시 치안 유관업종 위치정보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(2021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9632061"/>
                  </a:ext>
                </a:extLst>
              </a:tr>
              <a:tr h="4124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김해시 아동안전지킴이집 위치정보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(2021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221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53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BE8C60-BDAA-AF82-743A-813B84C93A5F}"/>
              </a:ext>
            </a:extLst>
          </p:cNvPr>
          <p:cNvSpPr txBox="1"/>
          <p:nvPr/>
        </p:nvSpPr>
        <p:spPr>
          <a:xfrm>
            <a:off x="418288" y="1152887"/>
            <a:ext cx="622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변수 간 상관분석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6854F5-450C-6D00-2F80-7876009701F6}"/>
              </a:ext>
            </a:extLst>
          </p:cNvPr>
          <p:cNvSpPr txBox="1"/>
          <p:nvPr/>
        </p:nvSpPr>
        <p:spPr>
          <a:xfrm>
            <a:off x="418287" y="1536177"/>
            <a:ext cx="9433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Qgis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지도에 표시하기 위해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gid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형식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좌표로 변환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39460DB-5F34-1426-D579-67E13637E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032" y="3198245"/>
            <a:ext cx="2568163" cy="347502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E85076B-0BDD-730A-2A79-31DCB085FE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198" y="3216302"/>
            <a:ext cx="1958510" cy="3505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B7B84E-2BE0-AB10-4759-DE8818F709F8}"/>
              </a:ext>
            </a:extLst>
          </p:cNvPr>
          <p:cNvSpPr txBox="1"/>
          <p:nvPr/>
        </p:nvSpPr>
        <p:spPr>
          <a:xfrm>
            <a:off x="496110" y="2042389"/>
            <a:ext cx="62257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Ex.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김해시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112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신고이력 데이터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B47A73-39A7-1CB2-B781-3FBAC23FD441}"/>
              </a:ext>
            </a:extLst>
          </p:cNvPr>
          <p:cNvSpPr txBox="1"/>
          <p:nvPr/>
        </p:nvSpPr>
        <p:spPr>
          <a:xfrm>
            <a:off x="1056585" y="2530608"/>
            <a:ext cx="34735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gid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central point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좌표로 추출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91FD3-C4BB-13ED-41D3-5ACC32C6D7EF}"/>
              </a:ext>
            </a:extLst>
          </p:cNvPr>
          <p:cNvSpPr txBox="1"/>
          <p:nvPr/>
        </p:nvSpPr>
        <p:spPr>
          <a:xfrm>
            <a:off x="5966298" y="2515219"/>
            <a:ext cx="622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②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gid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열 기준으로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merge,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결측치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제거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십자형 27">
            <a:extLst>
              <a:ext uri="{FF2B5EF4-FFF2-40B4-BE49-F238E27FC236}">
                <a16:creationId xmlns:a16="http://schemas.microsoft.com/office/drawing/2014/main" id="{83C9BC3A-2B01-FB12-DC26-AC35F2A6074F}"/>
              </a:ext>
            </a:extLst>
          </p:cNvPr>
          <p:cNvSpPr/>
          <p:nvPr/>
        </p:nvSpPr>
        <p:spPr>
          <a:xfrm>
            <a:off x="8534400" y="4336536"/>
            <a:ext cx="544749" cy="535021"/>
          </a:xfrm>
          <a:prstGeom prst="plus">
            <a:avLst>
              <a:gd name="adj" fmla="val 3590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43494B-6276-1E2F-95B0-A01E5FAAD5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08" y="3299910"/>
            <a:ext cx="1756086" cy="1550951"/>
          </a:xfrm>
          <a:prstGeom prst="rect">
            <a:avLst/>
          </a:prstGeom>
        </p:spPr>
      </p:pic>
      <p:pic>
        <p:nvPicPr>
          <p:cNvPr id="5" name="그림 4" descr="욕실, 오렌지이(가) 표시된 사진&#10;&#10;자동 생성된 설명">
            <a:extLst>
              <a:ext uri="{FF2B5EF4-FFF2-40B4-BE49-F238E27FC236}">
                <a16:creationId xmlns:a16="http://schemas.microsoft.com/office/drawing/2014/main" id="{7FB54B47-0224-4831-D488-FCE6AF70B0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0" y="3299910"/>
            <a:ext cx="1577761" cy="1550949"/>
          </a:xfrm>
          <a:prstGeom prst="rect">
            <a:avLst/>
          </a:prstGeom>
        </p:spPr>
      </p:pic>
      <p:pic>
        <p:nvPicPr>
          <p:cNvPr id="10" name="그림 9" descr="하얀색, 랙이(가) 표시된 사진&#10;&#10;자동 생성된 설명">
            <a:extLst>
              <a:ext uri="{FF2B5EF4-FFF2-40B4-BE49-F238E27FC236}">
                <a16:creationId xmlns:a16="http://schemas.microsoft.com/office/drawing/2014/main" id="{64A125B5-5DB1-B3D0-6F72-4E0AA76D8B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98" y="5106056"/>
            <a:ext cx="1480711" cy="1550949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B3F7723-0377-BD24-93DC-FC38A72895D4}"/>
              </a:ext>
            </a:extLst>
          </p:cNvPr>
          <p:cNvCxnSpPr>
            <a:cxnSpLocks/>
          </p:cNvCxnSpPr>
          <p:nvPr/>
        </p:nvCxnSpPr>
        <p:spPr>
          <a:xfrm>
            <a:off x="2280213" y="4064905"/>
            <a:ext cx="549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2BCC9168-1C5C-27DD-E165-29E27C0DDD57}"/>
              </a:ext>
            </a:extLst>
          </p:cNvPr>
          <p:cNvCxnSpPr>
            <a:cxnSpLocks/>
          </p:cNvCxnSpPr>
          <p:nvPr/>
        </p:nvCxnSpPr>
        <p:spPr>
          <a:xfrm flipH="1">
            <a:off x="3608961" y="5106056"/>
            <a:ext cx="370590" cy="53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8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BE8C60-BDAA-AF82-743A-813B84C93A5F}"/>
              </a:ext>
            </a:extLst>
          </p:cNvPr>
          <p:cNvSpPr txBox="1"/>
          <p:nvPr/>
        </p:nvSpPr>
        <p:spPr>
          <a:xfrm>
            <a:off x="418288" y="1152887"/>
            <a:ext cx="622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지도에 변수 시각화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직관적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EDA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DCA30E-F403-55E9-DC07-6B33C309E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45" y="1782021"/>
            <a:ext cx="4932532" cy="3686893"/>
          </a:xfrm>
          <a:prstGeom prst="rect">
            <a:avLst/>
          </a:prstGeom>
        </p:spPr>
      </p:pic>
      <p:sp>
        <p:nvSpPr>
          <p:cNvPr id="5" name="화살표: 오각형 4">
            <a:extLst>
              <a:ext uri="{FF2B5EF4-FFF2-40B4-BE49-F238E27FC236}">
                <a16:creationId xmlns:a16="http://schemas.microsoft.com/office/drawing/2014/main" id="{91D99BCF-FEB6-5C8F-98F0-82BCAE95A638}"/>
              </a:ext>
            </a:extLst>
          </p:cNvPr>
          <p:cNvSpPr/>
          <p:nvPr/>
        </p:nvSpPr>
        <p:spPr>
          <a:xfrm rot="10800000">
            <a:off x="3452908" y="1657913"/>
            <a:ext cx="8429466" cy="4696670"/>
          </a:xfrm>
          <a:prstGeom prst="homePlate">
            <a:avLst>
              <a:gd name="adj" fmla="val 35053"/>
            </a:avLst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D65FC33-B1D8-F5BB-9B95-7A044BDB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146" y="1997651"/>
            <a:ext cx="4188587" cy="26030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D4B6EC7-5232-81B5-5C63-CE92CD18DD16}"/>
              </a:ext>
            </a:extLst>
          </p:cNvPr>
          <p:cNvSpPr txBox="1"/>
          <p:nvPr/>
        </p:nvSpPr>
        <p:spPr>
          <a:xfrm>
            <a:off x="5184503" y="5894865"/>
            <a:ext cx="37052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치안유관업소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커버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안된곳이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많음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43EA3D-BF56-8D6D-CF2A-465A64FA2233}"/>
              </a:ext>
            </a:extLst>
          </p:cNvPr>
          <p:cNvSpPr txBox="1"/>
          <p:nvPr/>
        </p:nvSpPr>
        <p:spPr>
          <a:xfrm>
            <a:off x="5269870" y="1716757"/>
            <a:ext cx="35345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학교가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몰려있는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곳에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 몰려 있는듯 보임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7EBE6E0-A534-0D48-0FA1-2C798C913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758" y="3557143"/>
            <a:ext cx="3171250" cy="27316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2839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BE8C60-BDAA-AF82-743A-813B84C93A5F}"/>
              </a:ext>
            </a:extLst>
          </p:cNvPr>
          <p:cNvSpPr txBox="1"/>
          <p:nvPr/>
        </p:nvSpPr>
        <p:spPr>
          <a:xfrm>
            <a:off x="418288" y="1152887"/>
            <a:ext cx="622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 1km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반경 내 관련 시설 수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상관분석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E1ED4B-A091-96D9-0592-41E4770AE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72" y="2928705"/>
            <a:ext cx="4485036" cy="327320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1E413E3-CB44-E33C-F624-8931A865D1BC}"/>
              </a:ext>
            </a:extLst>
          </p:cNvPr>
          <p:cNvSpPr txBox="1"/>
          <p:nvPr/>
        </p:nvSpPr>
        <p:spPr>
          <a:xfrm>
            <a:off x="656715" y="1763797"/>
            <a:ext cx="6226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① 분석할 변수들 위경도 좌표 추출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②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qgis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버퍼를 이용해 버퍼 내 좌표 개수 산정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8048459-953C-1E17-0CD8-45963E3BD3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120"/>
          <a:stretch/>
        </p:blipFill>
        <p:spPr>
          <a:xfrm>
            <a:off x="466366" y="3429000"/>
            <a:ext cx="2102663" cy="240300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FB2E67A-D080-3896-753C-28A5473E2B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0410" y="2653951"/>
            <a:ext cx="3238781" cy="3482642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1CF47196-705D-69EB-263D-4F6A7FD8227C}"/>
              </a:ext>
            </a:extLst>
          </p:cNvPr>
          <p:cNvSpPr/>
          <p:nvPr/>
        </p:nvSpPr>
        <p:spPr>
          <a:xfrm>
            <a:off x="6883343" y="3317046"/>
            <a:ext cx="979714" cy="555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840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BE8C60-BDAA-AF82-743A-813B84C93A5F}"/>
              </a:ext>
            </a:extLst>
          </p:cNvPr>
          <p:cNvSpPr txBox="1"/>
          <p:nvPr/>
        </p:nvSpPr>
        <p:spPr>
          <a:xfrm>
            <a:off x="418288" y="1152887"/>
            <a:ext cx="622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 1km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반경 내 관련 시설 수 상관분석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35580-73CF-872C-E082-D09A18D78FAD}"/>
              </a:ext>
            </a:extLst>
          </p:cNvPr>
          <p:cNvSpPr txBox="1"/>
          <p:nvPr/>
        </p:nvSpPr>
        <p:spPr>
          <a:xfrm>
            <a:off x="684276" y="1944129"/>
            <a:ext cx="622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③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cctv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이름 기준으로 데이터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merge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5F5D3D-F3A9-4B66-5B6A-F80C3D0A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110" y="2561684"/>
            <a:ext cx="3869550" cy="32102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E54C25F-A691-D788-A313-023DBD63ED24}"/>
              </a:ext>
            </a:extLst>
          </p:cNvPr>
          <p:cNvSpPr txBox="1"/>
          <p:nvPr/>
        </p:nvSpPr>
        <p:spPr>
          <a:xfrm>
            <a:off x="8563931" y="1944129"/>
            <a:ext cx="3009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④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상관관계 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9372FC-88B0-D8C4-EBFD-631274C0DAD0}"/>
              </a:ext>
            </a:extLst>
          </p:cNvPr>
          <p:cNvSpPr txBox="1"/>
          <p:nvPr/>
        </p:nvSpPr>
        <p:spPr>
          <a:xfrm>
            <a:off x="542425" y="5430786"/>
            <a:ext cx="8841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상관분석 결과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상관계수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0.7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보안등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(0.95),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치안유관업소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(0.83),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초중고수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(0.73),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주차장수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(0.72)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상관계수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0.5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아동지킴이집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(0.27),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유치원수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(0.48)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797495D-3688-0AA7-5F92-C87B15FDE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25" y="2633614"/>
            <a:ext cx="6686597" cy="248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1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ko-KR" altLang="en-US" sz="2400" b="1" i="1" kern="0" dirty="0">
                  <a:solidFill>
                    <a:prstClr val="white"/>
                  </a:solidFill>
                </a:rPr>
                <a:t>목차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00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8" name="사각형: 둥근 모서리 6">
            <a:extLst>
              <a:ext uri="{FF2B5EF4-FFF2-40B4-BE49-F238E27FC236}">
                <a16:creationId xmlns:a16="http://schemas.microsoft.com/office/drawing/2014/main" id="{80D6F2D7-818B-4955-AECD-EB48C4FEFBE7}"/>
              </a:ext>
            </a:extLst>
          </p:cNvPr>
          <p:cNvSpPr/>
          <p:nvPr/>
        </p:nvSpPr>
        <p:spPr>
          <a:xfrm>
            <a:off x="1618903" y="1873932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44897" y="1801940"/>
            <a:ext cx="1734426" cy="2489382"/>
            <a:chOff x="1177025" y="1854192"/>
            <a:chExt cx="1734426" cy="2489382"/>
          </a:xfrm>
        </p:grpSpPr>
        <p:sp>
          <p:nvSpPr>
            <p:cNvPr id="60" name="왼쪽 대괄호 59">
              <a:extLst>
                <a:ext uri="{FF2B5EF4-FFF2-40B4-BE49-F238E27FC236}">
                  <a16:creationId xmlns:a16="http://schemas.microsoft.com/office/drawing/2014/main" id="{F5E1579E-652C-489A-8B63-166567B0170B}"/>
                </a:ext>
              </a:extLst>
            </p:cNvPr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왼쪽 대괄호 60">
              <a:extLst>
                <a:ext uri="{FF2B5EF4-FFF2-40B4-BE49-F238E27FC236}">
                  <a16:creationId xmlns:a16="http://schemas.microsoft.com/office/drawing/2014/main" id="{4B3AFD54-E7A0-4C99-85B2-DDB38A6E8755}"/>
                </a:ext>
              </a:extLst>
            </p:cNvPr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62" name="직선 연결선 61">
              <a:extLst>
                <a:ext uri="{FF2B5EF4-FFF2-40B4-BE49-F238E27FC236}">
                  <a16:creationId xmlns:a16="http://schemas.microsoft.com/office/drawing/2014/main" id="{13AC6B87-80B5-4E65-894F-9C30904FCCB2}"/>
                </a:ext>
              </a:extLst>
            </p:cNvPr>
            <p:cNvCxnSpPr>
              <a:stCxn id="60" idx="2"/>
              <a:endCxn id="61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C1729DD1-13CE-4038-B782-89A00EFFF2BD}"/>
                </a:ext>
              </a:extLst>
            </p:cNvPr>
            <p:cNvCxnSpPr>
              <a:cxnSpLocks/>
              <a:stCxn id="60" idx="0"/>
              <a:endCxn id="61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6641509C-87FA-465D-BF82-A96AA81484B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ln w="12700">
              <a:solidFill>
                <a:srgbClr val="303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사각형: 둥근 모서리 100">
            <a:extLst>
              <a:ext uri="{FF2B5EF4-FFF2-40B4-BE49-F238E27FC236}">
                <a16:creationId xmlns:a16="http://schemas.microsoft.com/office/drawing/2014/main" id="{90F324C9-7E11-4A2E-9221-5C3EDE4B9D3C}"/>
              </a:ext>
            </a:extLst>
          </p:cNvPr>
          <p:cNvSpPr/>
          <p:nvPr/>
        </p:nvSpPr>
        <p:spPr>
          <a:xfrm>
            <a:off x="9445734" y="1873932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4A3841F-95E6-4AFE-8FE6-C4E47BB61F25}"/>
              </a:ext>
            </a:extLst>
          </p:cNvPr>
          <p:cNvCxnSpPr>
            <a:cxnSpLocks/>
            <a:stCxn id="92" idx="0"/>
          </p:cNvCxnSpPr>
          <p:nvPr/>
        </p:nvCxnSpPr>
        <p:spPr>
          <a:xfrm>
            <a:off x="10818154" y="2571560"/>
            <a:ext cx="0" cy="1080000"/>
          </a:xfrm>
          <a:prstGeom prst="line">
            <a:avLst/>
          </a:prstGeom>
          <a:ln w="12700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912162" y="1801940"/>
            <a:ext cx="4991715" cy="3233530"/>
            <a:chOff x="6023259" y="1854192"/>
            <a:chExt cx="4991715" cy="3233530"/>
          </a:xfrm>
        </p:grpSpPr>
        <p:sp>
          <p:nvSpPr>
            <p:cNvPr id="92" name="왼쪽 대괄호 91">
              <a:extLst>
                <a:ext uri="{FF2B5EF4-FFF2-40B4-BE49-F238E27FC236}">
                  <a16:creationId xmlns:a16="http://schemas.microsoft.com/office/drawing/2014/main" id="{FAA7D891-1A7D-4BCF-9744-27745F7671AC}"/>
                </a:ext>
              </a:extLst>
            </p:cNvPr>
            <p:cNvSpPr/>
            <p:nvPr/>
          </p:nvSpPr>
          <p:spPr>
            <a:xfrm rot="5400000">
              <a:off x="98212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원호 92">
              <a:extLst>
                <a:ext uri="{FF2B5EF4-FFF2-40B4-BE49-F238E27FC236}">
                  <a16:creationId xmlns:a16="http://schemas.microsoft.com/office/drawing/2014/main" id="{2133E794-211C-4443-9185-41E42EFA2FE0}"/>
                </a:ext>
              </a:extLst>
            </p:cNvPr>
            <p:cNvSpPr/>
            <p:nvPr/>
          </p:nvSpPr>
          <p:spPr>
            <a:xfrm rot="10800000">
              <a:off x="9482215" y="2807573"/>
              <a:ext cx="1532759" cy="1532759"/>
            </a:xfrm>
            <a:prstGeom prst="arc">
              <a:avLst/>
            </a:prstGeom>
            <a:ln w="12700">
              <a:solidFill>
                <a:srgbClr val="30396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원호 96">
              <a:extLst>
                <a:ext uri="{FF2B5EF4-FFF2-40B4-BE49-F238E27FC236}">
                  <a16:creationId xmlns:a16="http://schemas.microsoft.com/office/drawing/2014/main" id="{8672074E-1DB8-4577-B3E9-0196EA0623A2}"/>
                </a:ext>
              </a:extLst>
            </p:cNvPr>
            <p:cNvSpPr/>
            <p:nvPr/>
          </p:nvSpPr>
          <p:spPr>
            <a:xfrm rot="5400000">
              <a:off x="8678358" y="2548829"/>
              <a:ext cx="2250893" cy="2250893"/>
            </a:xfrm>
            <a:prstGeom prst="arc">
              <a:avLst/>
            </a:prstGeom>
            <a:ln w="12700">
              <a:solidFill>
                <a:srgbClr val="303962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EA3E6E84-8E7E-4579-A400-21795F1AEB2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931259" y="2891722"/>
              <a:ext cx="0" cy="3816000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ABFD8BD5-B9D2-4405-AAF3-3BA587CA8875}"/>
                </a:ext>
              </a:extLst>
            </p:cNvPr>
            <p:cNvCxnSpPr>
              <a:cxnSpLocks/>
            </p:cNvCxnSpPr>
            <p:nvPr/>
          </p:nvCxnSpPr>
          <p:spPr>
            <a:xfrm>
              <a:off x="6023259" y="4799722"/>
              <a:ext cx="0" cy="288000"/>
            </a:xfrm>
            <a:prstGeom prst="line">
              <a:avLst/>
            </a:prstGeom>
            <a:ln w="12700">
              <a:solidFill>
                <a:srgbClr val="303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08B84CE5-BFDD-48EF-ABE4-95921F008132}"/>
              </a:ext>
            </a:extLst>
          </p:cNvPr>
          <p:cNvSpPr/>
          <p:nvPr/>
        </p:nvSpPr>
        <p:spPr>
          <a:xfrm>
            <a:off x="4305447" y="5062798"/>
            <a:ext cx="3137207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CCTV 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설치위치 </a:t>
            </a:r>
            <a:r>
              <a:rPr lang="en-US" altLang="ko-KR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50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개소 제시</a:t>
            </a:r>
            <a:endParaRPr lang="en-US" altLang="ko-KR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1" name="사각형: 둥근 모서리 6">
            <a:extLst>
              <a:ext uri="{FF2B5EF4-FFF2-40B4-BE49-F238E27FC236}">
                <a16:creationId xmlns:a16="http://schemas.microsoft.com/office/drawing/2014/main" id="{80D6F2D7-818B-4955-AECD-EB48C4FEFBE7}"/>
              </a:ext>
            </a:extLst>
          </p:cNvPr>
          <p:cNvSpPr/>
          <p:nvPr/>
        </p:nvSpPr>
        <p:spPr>
          <a:xfrm>
            <a:off x="3584822" y="1868246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103" name="그룹 102"/>
          <p:cNvGrpSpPr/>
          <p:nvPr/>
        </p:nvGrpSpPr>
        <p:grpSpPr>
          <a:xfrm>
            <a:off x="3510816" y="1796254"/>
            <a:ext cx="1734426" cy="2489382"/>
            <a:chOff x="1177025" y="1854192"/>
            <a:chExt cx="1734426" cy="2489382"/>
          </a:xfrm>
        </p:grpSpPr>
        <p:sp>
          <p:nvSpPr>
            <p:cNvPr id="104" name="왼쪽 대괄호 103">
              <a:extLst>
                <a:ext uri="{FF2B5EF4-FFF2-40B4-BE49-F238E27FC236}">
                  <a16:creationId xmlns:a16="http://schemas.microsoft.com/office/drawing/2014/main" id="{F5E1579E-652C-489A-8B63-166567B0170B}"/>
                </a:ext>
              </a:extLst>
            </p:cNvPr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왼쪽 대괄호 104">
              <a:extLst>
                <a:ext uri="{FF2B5EF4-FFF2-40B4-BE49-F238E27FC236}">
                  <a16:creationId xmlns:a16="http://schemas.microsoft.com/office/drawing/2014/main" id="{4B3AFD54-E7A0-4C99-85B2-DDB38A6E8755}"/>
                </a:ext>
              </a:extLst>
            </p:cNvPr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13AC6B87-80B5-4E65-894F-9C30904FCCB2}"/>
                </a:ext>
              </a:extLst>
            </p:cNvPr>
            <p:cNvCxnSpPr>
              <a:stCxn id="104" idx="2"/>
              <a:endCxn id="105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C1729DD1-13CE-4038-B782-89A00EFFF2BD}"/>
                </a:ext>
              </a:extLst>
            </p:cNvPr>
            <p:cNvCxnSpPr>
              <a:cxnSpLocks/>
              <a:stCxn id="104" idx="0"/>
              <a:endCxn id="105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6641509C-87FA-465D-BF82-A96AA81484B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ln w="12700">
              <a:solidFill>
                <a:srgbClr val="303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사각형: 둥근 모서리 6">
            <a:extLst>
              <a:ext uri="{FF2B5EF4-FFF2-40B4-BE49-F238E27FC236}">
                <a16:creationId xmlns:a16="http://schemas.microsoft.com/office/drawing/2014/main" id="{80D6F2D7-818B-4955-AECD-EB48C4FEFBE7}"/>
              </a:ext>
            </a:extLst>
          </p:cNvPr>
          <p:cNvSpPr/>
          <p:nvPr/>
        </p:nvSpPr>
        <p:spPr>
          <a:xfrm>
            <a:off x="5550741" y="1862560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5476735" y="1790568"/>
            <a:ext cx="1734426" cy="2489382"/>
            <a:chOff x="1177025" y="1854192"/>
            <a:chExt cx="1734426" cy="2489382"/>
          </a:xfrm>
        </p:grpSpPr>
        <p:sp>
          <p:nvSpPr>
            <p:cNvPr id="113" name="왼쪽 대괄호 112">
              <a:extLst>
                <a:ext uri="{FF2B5EF4-FFF2-40B4-BE49-F238E27FC236}">
                  <a16:creationId xmlns:a16="http://schemas.microsoft.com/office/drawing/2014/main" id="{F5E1579E-652C-489A-8B63-166567B0170B}"/>
                </a:ext>
              </a:extLst>
            </p:cNvPr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왼쪽 대괄호 113">
              <a:extLst>
                <a:ext uri="{FF2B5EF4-FFF2-40B4-BE49-F238E27FC236}">
                  <a16:creationId xmlns:a16="http://schemas.microsoft.com/office/drawing/2014/main" id="{4B3AFD54-E7A0-4C99-85B2-DDB38A6E8755}"/>
                </a:ext>
              </a:extLst>
            </p:cNvPr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13AC6B87-80B5-4E65-894F-9C30904FCCB2}"/>
                </a:ext>
              </a:extLst>
            </p:cNvPr>
            <p:cNvCxnSpPr>
              <a:stCxn id="113" idx="2"/>
              <a:endCxn id="114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C1729DD1-13CE-4038-B782-89A00EFFF2BD}"/>
                </a:ext>
              </a:extLst>
            </p:cNvPr>
            <p:cNvCxnSpPr>
              <a:cxnSpLocks/>
              <a:stCxn id="113" idx="0"/>
              <a:endCxn id="114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641509C-87FA-465D-BF82-A96AA81484B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ln w="12700">
              <a:solidFill>
                <a:srgbClr val="303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사각형: 둥근 모서리 6">
            <a:extLst>
              <a:ext uri="{FF2B5EF4-FFF2-40B4-BE49-F238E27FC236}">
                <a16:creationId xmlns:a16="http://schemas.microsoft.com/office/drawing/2014/main" id="{80D6F2D7-818B-4955-AECD-EB48C4FEFBE7}"/>
              </a:ext>
            </a:extLst>
          </p:cNvPr>
          <p:cNvSpPr/>
          <p:nvPr/>
        </p:nvSpPr>
        <p:spPr>
          <a:xfrm>
            <a:off x="7516660" y="1856874"/>
            <a:ext cx="1300030" cy="2345398"/>
          </a:xfrm>
          <a:prstGeom prst="roundRect">
            <a:avLst>
              <a:gd name="adj" fmla="val 50000"/>
            </a:avLst>
          </a:prstGeom>
          <a:solidFill>
            <a:srgbClr val="30396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altLang="ko-KR" sz="300" b="1" dirty="0">
              <a:solidFill>
                <a:prstClr val="black">
                  <a:lumMod val="75000"/>
                  <a:lumOff val="25000"/>
                </a:prstClr>
              </a:solidFill>
              <a:cs typeface="Aharoni" panose="02010803020104030203" pitchFamily="2" charset="-79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7442654" y="1784882"/>
            <a:ext cx="1734426" cy="2489382"/>
            <a:chOff x="1177025" y="1854192"/>
            <a:chExt cx="1734426" cy="2489382"/>
          </a:xfrm>
        </p:grpSpPr>
        <p:sp>
          <p:nvSpPr>
            <p:cNvPr id="122" name="왼쪽 대괄호 121">
              <a:extLst>
                <a:ext uri="{FF2B5EF4-FFF2-40B4-BE49-F238E27FC236}">
                  <a16:creationId xmlns:a16="http://schemas.microsoft.com/office/drawing/2014/main" id="{F5E1579E-652C-489A-8B63-166567B0170B}"/>
                </a:ext>
              </a:extLst>
            </p:cNvPr>
            <p:cNvSpPr/>
            <p:nvPr/>
          </p:nvSpPr>
          <p:spPr>
            <a:xfrm rot="5400000">
              <a:off x="1515428" y="1515789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왼쪽 대괄호 122">
              <a:extLst>
                <a:ext uri="{FF2B5EF4-FFF2-40B4-BE49-F238E27FC236}">
                  <a16:creationId xmlns:a16="http://schemas.microsoft.com/office/drawing/2014/main" id="{4B3AFD54-E7A0-4C99-85B2-DDB38A6E8755}"/>
                </a:ext>
              </a:extLst>
            </p:cNvPr>
            <p:cNvSpPr/>
            <p:nvPr/>
          </p:nvSpPr>
          <p:spPr>
            <a:xfrm rot="16200000">
              <a:off x="1515428" y="3235551"/>
              <a:ext cx="769620" cy="1446426"/>
            </a:xfrm>
            <a:prstGeom prst="leftBracket">
              <a:avLst>
                <a:gd name="adj" fmla="val 160599"/>
              </a:avLst>
            </a:prstGeom>
            <a:ln w="12700">
              <a:solidFill>
                <a:srgbClr val="30396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13AC6B87-80B5-4E65-894F-9C30904FCCB2}"/>
                </a:ext>
              </a:extLst>
            </p:cNvPr>
            <p:cNvCxnSpPr>
              <a:stCxn id="122" idx="2"/>
              <a:endCxn id="123" idx="0"/>
            </p:cNvCxnSpPr>
            <p:nvPr/>
          </p:nvCxnSpPr>
          <p:spPr>
            <a:xfrm>
              <a:off x="1177025" y="2623812"/>
              <a:ext cx="0" cy="950142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C1729DD1-13CE-4038-B782-89A00EFFF2BD}"/>
                </a:ext>
              </a:extLst>
            </p:cNvPr>
            <p:cNvCxnSpPr>
              <a:cxnSpLocks/>
              <a:stCxn id="122" idx="0"/>
              <a:endCxn id="123" idx="2"/>
            </p:cNvCxnSpPr>
            <p:nvPr/>
          </p:nvCxnSpPr>
          <p:spPr>
            <a:xfrm>
              <a:off x="2623451" y="2623812"/>
              <a:ext cx="0" cy="432000"/>
            </a:xfrm>
            <a:prstGeom prst="line">
              <a:avLst/>
            </a:prstGeom>
            <a:ln w="12700">
              <a:solidFill>
                <a:srgbClr val="3039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6641509C-87FA-465D-BF82-A96AA81484B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67451" y="2906203"/>
              <a:ext cx="0" cy="288000"/>
            </a:xfrm>
            <a:prstGeom prst="line">
              <a:avLst/>
            </a:prstGeom>
            <a:ln w="12700">
              <a:solidFill>
                <a:srgbClr val="30396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7E52E57-D786-ACCA-6261-0C42162FDBCF}"/>
              </a:ext>
            </a:extLst>
          </p:cNvPr>
          <p:cNvSpPr txBox="1"/>
          <p:nvPr/>
        </p:nvSpPr>
        <p:spPr>
          <a:xfrm>
            <a:off x="5659639" y="2852998"/>
            <a:ext cx="1025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bg1"/>
                </a:solidFill>
              </a:rPr>
              <a:t>EDA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5103A74-2A88-642A-00DB-F02DE194D01F}"/>
              </a:ext>
            </a:extLst>
          </p:cNvPr>
          <p:cNvSpPr txBox="1"/>
          <p:nvPr/>
        </p:nvSpPr>
        <p:spPr>
          <a:xfrm>
            <a:off x="1686121" y="2861965"/>
            <a:ext cx="112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bg1"/>
                </a:solidFill>
              </a:rPr>
              <a:t>분석개요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F1B1AF6-9EF8-69F6-BA5F-E6E9A5FB95CD}"/>
              </a:ext>
            </a:extLst>
          </p:cNvPr>
          <p:cNvSpPr txBox="1"/>
          <p:nvPr/>
        </p:nvSpPr>
        <p:spPr>
          <a:xfrm>
            <a:off x="3636390" y="2861965"/>
            <a:ext cx="112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bg1"/>
                </a:solidFill>
              </a:rPr>
              <a:t>분석절차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C945380-D993-31C2-ED54-47477CC98277}"/>
              </a:ext>
            </a:extLst>
          </p:cNvPr>
          <p:cNvSpPr txBox="1"/>
          <p:nvPr/>
        </p:nvSpPr>
        <p:spPr>
          <a:xfrm>
            <a:off x="7559763" y="2856279"/>
            <a:ext cx="112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bg1"/>
                </a:solidFill>
              </a:rPr>
              <a:t>예측모델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0ADA57C-1957-A01E-2278-54563C10C7AB}"/>
              </a:ext>
            </a:extLst>
          </p:cNvPr>
          <p:cNvSpPr txBox="1"/>
          <p:nvPr/>
        </p:nvSpPr>
        <p:spPr>
          <a:xfrm>
            <a:off x="9520289" y="2852998"/>
            <a:ext cx="1126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i="1" dirty="0">
                <a:solidFill>
                  <a:schemeClr val="bg1"/>
                </a:solidFill>
              </a:rPr>
              <a:t>분석결과</a:t>
            </a:r>
          </a:p>
        </p:txBody>
      </p:sp>
    </p:spTree>
    <p:extLst>
      <p:ext uri="{BB962C8B-B14F-4D97-AF65-F5344CB8AC3E}">
        <p14:creationId xmlns:p14="http://schemas.microsoft.com/office/powerpoint/2010/main" val="263552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BE8C60-BDAA-AF82-743A-813B84C93A5F}"/>
              </a:ext>
            </a:extLst>
          </p:cNvPr>
          <p:cNvSpPr txBox="1"/>
          <p:nvPr/>
        </p:nvSpPr>
        <p:spPr>
          <a:xfrm>
            <a:off x="418288" y="1152887"/>
            <a:ext cx="622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 500m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반경 내 관련 시설 수 상관분석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35580-73CF-872C-E082-D09A18D78FAD}"/>
              </a:ext>
            </a:extLst>
          </p:cNvPr>
          <p:cNvSpPr txBox="1"/>
          <p:nvPr/>
        </p:nvSpPr>
        <p:spPr>
          <a:xfrm>
            <a:off x="836676" y="1950615"/>
            <a:ext cx="1104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1km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분석 후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cctv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커버리지 거리를 고려해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500m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반경으로 버퍼 수정 후 동일한 방식으로 분석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9372FC-88B0-D8C4-EBFD-631274C0DAD0}"/>
              </a:ext>
            </a:extLst>
          </p:cNvPr>
          <p:cNvSpPr txBox="1"/>
          <p:nvPr/>
        </p:nvSpPr>
        <p:spPr>
          <a:xfrm>
            <a:off x="542425" y="5430786"/>
            <a:ext cx="8841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상관분석 결과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상관계수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0.7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보안등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(0.87)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상관계수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0.5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치안유관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(0.66),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(0.55),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초중고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(0.51),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112(0.57)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상관계수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0.5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아동지킴이집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(0.15),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유치원수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(0.43)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EDC448-A5D8-E4A5-9159-45BA2F650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09" y="2495878"/>
            <a:ext cx="3641121" cy="293490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F599D0-DB6F-3726-F345-D1592C5BB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3" y="2486187"/>
            <a:ext cx="5852667" cy="2804403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95516A5-AA46-6162-C2CD-2A122A517312}"/>
              </a:ext>
            </a:extLst>
          </p:cNvPr>
          <p:cNvSpPr/>
          <p:nvPr/>
        </p:nvSpPr>
        <p:spPr>
          <a:xfrm>
            <a:off x="1447800" y="2888623"/>
            <a:ext cx="609600" cy="234979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1267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BE8C60-BDAA-AF82-743A-813B84C93A5F}"/>
              </a:ext>
            </a:extLst>
          </p:cNvPr>
          <p:cNvSpPr txBox="1"/>
          <p:nvPr/>
        </p:nvSpPr>
        <p:spPr>
          <a:xfrm>
            <a:off x="418288" y="1152887"/>
            <a:ext cx="622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 500m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반경 내 관련 시설 수 상관분석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35580-73CF-872C-E082-D09A18D78FAD}"/>
              </a:ext>
            </a:extLst>
          </p:cNvPr>
          <p:cNvSpPr txBox="1"/>
          <p:nvPr/>
        </p:nvSpPr>
        <p:spPr>
          <a:xfrm>
            <a:off x="836676" y="1950615"/>
            <a:ext cx="1104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cctv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간의 상관계수가 예상보다 작아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데이터를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case_type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기준으로 필터링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ED2959-4D8A-54ED-69DE-52F27DB4EEE3}"/>
              </a:ext>
            </a:extLst>
          </p:cNvPr>
          <p:cNvSpPr txBox="1"/>
          <p:nvPr/>
        </p:nvSpPr>
        <p:spPr>
          <a:xfrm>
            <a:off x="512023" y="5308498"/>
            <a:ext cx="6291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출처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papername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BD53CAAF-EBD4-AF95-891F-5060BDDE778C}"/>
              </a:ext>
            </a:extLst>
          </p:cNvPr>
          <p:cNvSpPr/>
          <p:nvPr/>
        </p:nvSpPr>
        <p:spPr>
          <a:xfrm rot="5400000">
            <a:off x="7810319" y="4021969"/>
            <a:ext cx="812687" cy="1008288"/>
          </a:xfrm>
          <a:prstGeom prst="rightArrow">
            <a:avLst/>
          </a:prstGeom>
          <a:solidFill>
            <a:srgbClr val="303962"/>
          </a:solidFill>
          <a:ln>
            <a:solidFill>
              <a:srgbClr val="3039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64DEF8-18D9-D4FB-4AB6-F63E823F0894}"/>
              </a:ext>
            </a:extLst>
          </p:cNvPr>
          <p:cNvSpPr txBox="1"/>
          <p:nvPr/>
        </p:nvSpPr>
        <p:spPr>
          <a:xfrm>
            <a:off x="2448885" y="6265026"/>
            <a:ext cx="818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cctv</a:t>
            </a:r>
            <a:r>
              <a:rPr kumimoji="0" lang="ko-K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와 직접적 연관이 적거나 </a:t>
            </a:r>
            <a:r>
              <a:rPr kumimoji="0" lang="en-US" altLang="ko-K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grade</a:t>
            </a:r>
            <a:r>
              <a:rPr kumimoji="0" lang="ko-KR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 낮은 범죄유형을 포함한 행 삭제</a:t>
            </a:r>
            <a:endParaRPr kumimoji="0" lang="ko-KR" altLang="en-US" sz="1800" b="0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979127B-82AA-6D01-9291-784F94B56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949" y="2530291"/>
            <a:ext cx="6869429" cy="1578301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03A6ECE-63D3-D83A-4C08-F9B99262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949" y="4964622"/>
            <a:ext cx="6869844" cy="995839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6197C67-2224-BA0C-501B-3EE20B1ED469}"/>
              </a:ext>
            </a:extLst>
          </p:cNvPr>
          <p:cNvCxnSpPr>
            <a:cxnSpLocks/>
          </p:cNvCxnSpPr>
          <p:nvPr/>
        </p:nvCxnSpPr>
        <p:spPr>
          <a:xfrm>
            <a:off x="3012288" y="4325547"/>
            <a:ext cx="4814540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E7A1015-3430-34B2-854B-D95AC1F11AE8}"/>
              </a:ext>
            </a:extLst>
          </p:cNvPr>
          <p:cNvGrpSpPr/>
          <p:nvPr/>
        </p:nvGrpSpPr>
        <p:grpSpPr>
          <a:xfrm>
            <a:off x="418288" y="3324212"/>
            <a:ext cx="4061195" cy="1966094"/>
            <a:chOff x="418288" y="3691360"/>
            <a:chExt cx="4061195" cy="196609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B35FDCC-B8EE-7843-27CE-FC745FB5C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r="734"/>
            <a:stretch/>
          </p:blipFill>
          <p:spPr>
            <a:xfrm>
              <a:off x="418288" y="3691360"/>
              <a:ext cx="4061195" cy="1966094"/>
            </a:xfrm>
            <a:prstGeom prst="rect">
              <a:avLst/>
            </a:prstGeom>
          </p:spPr>
        </p:pic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7A93D09-5217-8C99-5D27-C3B5AC29D2D7}"/>
                </a:ext>
              </a:extLst>
            </p:cNvPr>
            <p:cNvSpPr/>
            <p:nvPr/>
          </p:nvSpPr>
          <p:spPr>
            <a:xfrm>
              <a:off x="512023" y="4338029"/>
              <a:ext cx="3967460" cy="520838"/>
            </a:xfrm>
            <a:prstGeom prst="rect">
              <a:avLst/>
            </a:prstGeom>
            <a:solidFill>
              <a:srgbClr val="C00000">
                <a:alpha val="9000"/>
              </a:srgbClr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9725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14BE8C60-BDAA-AF82-743A-813B84C93A5F}"/>
              </a:ext>
            </a:extLst>
          </p:cNvPr>
          <p:cNvSpPr txBox="1"/>
          <p:nvPr/>
        </p:nvSpPr>
        <p:spPr>
          <a:xfrm>
            <a:off x="418288" y="1152887"/>
            <a:ext cx="6225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 500m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반경 내 관련 시설 수 상관분석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C35580-73CF-872C-E082-D09A18D78FAD}"/>
              </a:ext>
            </a:extLst>
          </p:cNvPr>
          <p:cNvSpPr txBox="1"/>
          <p:nvPr/>
        </p:nvSpPr>
        <p:spPr>
          <a:xfrm>
            <a:off x="836676" y="1950615"/>
            <a:ext cx="11045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✽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filtering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데이터를 이용해 상관분석 시행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9372FC-88B0-D8C4-EBFD-631274C0DAD0}"/>
              </a:ext>
            </a:extLst>
          </p:cNvPr>
          <p:cNvSpPr txBox="1"/>
          <p:nvPr/>
        </p:nvSpPr>
        <p:spPr>
          <a:xfrm>
            <a:off x="542425" y="5430786"/>
            <a:ext cx="884106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상관분석 결과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상관계수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0.7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보안등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(0.87),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highlight>
                  <a:srgbClr val="FFFF00"/>
                </a:highlight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112(0.7)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상관계수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0.5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치안유관업소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(0.66),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주차장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(0.53),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초중고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(0.51)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#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상관계수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0.5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아동지킴이집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(0.15),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유치원수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(0.43)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A42E5-9578-750C-DF6F-7FD2C40EA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62" y="2189808"/>
            <a:ext cx="4545646" cy="37474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BA2718-FA8A-4722-CEA0-596D00CC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42" y="2558310"/>
            <a:ext cx="5349704" cy="249195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2F6B452-52CA-F713-8587-CEAA59D3E211}"/>
              </a:ext>
            </a:extLst>
          </p:cNvPr>
          <p:cNvSpPr/>
          <p:nvPr/>
        </p:nvSpPr>
        <p:spPr>
          <a:xfrm>
            <a:off x="1371600" y="2629388"/>
            <a:ext cx="609600" cy="234979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356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F1EB58-16DF-62A2-4EE3-9F408A7F1B2C}"/>
              </a:ext>
            </a:extLst>
          </p:cNvPr>
          <p:cNvSpPr txBox="1"/>
          <p:nvPr/>
        </p:nvSpPr>
        <p:spPr>
          <a:xfrm>
            <a:off x="1043738" y="1165274"/>
            <a:ext cx="9911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(1) 100*100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Dotum"/>
                <a:ea typeface="맑은 고딕" panose="020B0503020000020004" pitchFamily="50" charset="-127"/>
                <a:cs typeface="+mn-cs"/>
              </a:rPr>
              <a:t>격자별로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Gothic"/>
                <a:ea typeface="맑은 고딕" panose="020B0503020000020004" pitchFamily="50" charset="-127"/>
                <a:cs typeface="+mn-cs"/>
              </a:rPr>
              <a:t>인구 현황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 112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신고이력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Gothic"/>
                <a:ea typeface="맑은 고딕" panose="020B0503020000020004" pitchFamily="50" charset="-127"/>
                <a:cs typeface="+mn-cs"/>
              </a:rPr>
              <a:t>보안등설치현황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algunGothic"/>
                <a:ea typeface="맑은 고딕" panose="020B0503020000020004" pitchFamily="50" charset="-127"/>
                <a:cs typeface="+mn-cs"/>
              </a:rPr>
              <a:t>어린이집현황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Dotum"/>
                <a:ea typeface="맑은 고딕" panose="020B0503020000020004" pitchFamily="50" charset="-127"/>
                <a:cs typeface="+mn-cs"/>
              </a:rPr>
              <a:t>등의 정보를 정리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F8C2B29-CBD2-9DF6-B0F7-3C8E15E9F5B6}"/>
              </a:ext>
            </a:extLst>
          </p:cNvPr>
          <p:cNvGraphicFramePr>
            <a:graphicFrameLocks noGrp="1"/>
          </p:cNvGraphicFramePr>
          <p:nvPr/>
        </p:nvGraphicFramePr>
        <p:xfrm>
          <a:off x="1108691" y="5426908"/>
          <a:ext cx="10325971" cy="640080"/>
        </p:xfrm>
        <a:graphic>
          <a:graphicData uri="http://schemas.openxmlformats.org/drawingml/2006/table">
            <a:tbl>
              <a:tblPr/>
              <a:tblGrid>
                <a:gridCol w="981658">
                  <a:extLst>
                    <a:ext uri="{9D8B030D-6E8A-4147-A177-3AD203B41FA5}">
                      <a16:colId xmlns:a16="http://schemas.microsoft.com/office/drawing/2014/main" val="243338445"/>
                    </a:ext>
                  </a:extLst>
                </a:gridCol>
                <a:gridCol w="1620143">
                  <a:extLst>
                    <a:ext uri="{9D8B030D-6E8A-4147-A177-3AD203B41FA5}">
                      <a16:colId xmlns:a16="http://schemas.microsoft.com/office/drawing/2014/main" val="3477955136"/>
                    </a:ext>
                  </a:extLst>
                </a:gridCol>
                <a:gridCol w="1270437">
                  <a:extLst>
                    <a:ext uri="{9D8B030D-6E8A-4147-A177-3AD203B41FA5}">
                      <a16:colId xmlns:a16="http://schemas.microsoft.com/office/drawing/2014/main" val="3420031388"/>
                    </a:ext>
                  </a:extLst>
                </a:gridCol>
                <a:gridCol w="1290747">
                  <a:extLst>
                    <a:ext uri="{9D8B030D-6E8A-4147-A177-3AD203B41FA5}">
                      <a16:colId xmlns:a16="http://schemas.microsoft.com/office/drawing/2014/main" val="1037221481"/>
                    </a:ext>
                  </a:extLst>
                </a:gridCol>
                <a:gridCol w="1290747">
                  <a:extLst>
                    <a:ext uri="{9D8B030D-6E8A-4147-A177-3AD203B41FA5}">
                      <a16:colId xmlns:a16="http://schemas.microsoft.com/office/drawing/2014/main" val="2115129531"/>
                    </a:ext>
                  </a:extLst>
                </a:gridCol>
                <a:gridCol w="1290747">
                  <a:extLst>
                    <a:ext uri="{9D8B030D-6E8A-4147-A177-3AD203B41FA5}">
                      <a16:colId xmlns:a16="http://schemas.microsoft.com/office/drawing/2014/main" val="1705177972"/>
                    </a:ext>
                  </a:extLst>
                </a:gridCol>
                <a:gridCol w="1054858">
                  <a:extLst>
                    <a:ext uri="{9D8B030D-6E8A-4147-A177-3AD203B41FA5}">
                      <a16:colId xmlns:a16="http://schemas.microsoft.com/office/drawing/2014/main" val="2979098394"/>
                    </a:ext>
                  </a:extLst>
                </a:gridCol>
                <a:gridCol w="1526634">
                  <a:extLst>
                    <a:ext uri="{9D8B030D-6E8A-4147-A177-3AD203B41FA5}">
                      <a16:colId xmlns:a16="http://schemas.microsoft.com/office/drawing/2014/main" val="2327119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1200">
                          <a:effectLst/>
                          <a:latin typeface="ArialMT"/>
                        </a:rPr>
                        <a:t>grid </a:t>
                      </a:r>
                      <a:endParaRPr lang="en">
                        <a:effectLst/>
                      </a:endParaRPr>
                    </a:p>
                  </a:txBody>
                  <a:tcPr anchor="ctr">
                    <a:lnL w="222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HCRDotum"/>
                        </a:rPr>
                        <a:t>학교</a:t>
                      </a:r>
                      <a:r>
                        <a:rPr lang="en-US" altLang="ko-KR" sz="1200" dirty="0">
                          <a:effectLst/>
                          <a:latin typeface="HCRDotum"/>
                        </a:rPr>
                        <a:t>(</a:t>
                      </a:r>
                      <a:r>
                        <a:rPr lang="ko-KR" altLang="en-US" sz="1200" dirty="0">
                          <a:effectLst/>
                          <a:latin typeface="HCRDotum"/>
                        </a:rPr>
                        <a:t>초</a:t>
                      </a:r>
                      <a:r>
                        <a:rPr lang="en-US" altLang="ko-KR" sz="1200" dirty="0">
                          <a:effectLst/>
                          <a:latin typeface="HCRDotum"/>
                        </a:rPr>
                        <a:t>,</a:t>
                      </a:r>
                      <a:r>
                        <a:rPr lang="ko-KR" altLang="en-US" sz="1200" dirty="0">
                          <a:effectLst/>
                          <a:latin typeface="HCRDotum"/>
                        </a:rPr>
                        <a:t>중</a:t>
                      </a:r>
                      <a:r>
                        <a:rPr lang="en-US" altLang="ko-KR" sz="1200" dirty="0">
                          <a:effectLst/>
                          <a:latin typeface="HCRDotum"/>
                        </a:rPr>
                        <a:t>,</a:t>
                      </a:r>
                      <a:r>
                        <a:rPr lang="ko-KR" altLang="en-US" sz="1200" dirty="0">
                          <a:effectLst/>
                          <a:latin typeface="HCRDotum"/>
                        </a:rPr>
                        <a:t>고</a:t>
                      </a:r>
                      <a:r>
                        <a:rPr lang="en-US" altLang="ko-KR" sz="1200" dirty="0">
                          <a:effectLst/>
                          <a:latin typeface="HCRDotum"/>
                        </a:rPr>
                        <a:t>)</a:t>
                      </a:r>
                      <a:r>
                        <a:rPr lang="ko-KR" altLang="en-US" sz="1200" dirty="0">
                          <a:effectLst/>
                          <a:latin typeface="HCRDotum"/>
                        </a:rPr>
                        <a:t>현황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anchor="ctr">
                    <a:lnL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HCRDotum"/>
                        </a:rPr>
                        <a:t>보안등설치현황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HCRDotum"/>
                        </a:rPr>
                        <a:t>유치원현황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479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effectLst/>
                          <a:latin typeface="ArialMT"/>
                        </a:rPr>
                        <a:t>... </a:t>
                      </a:r>
                      <a:endParaRPr lang="ko-Kore-KR" altLang="en-US" dirty="0">
                        <a:effectLst/>
                      </a:endParaRPr>
                    </a:p>
                  </a:txBody>
                  <a:tcPr anchor="ctr">
                    <a:lnL w="22479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479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effectLst/>
                          <a:latin typeface="HCRDotum"/>
                        </a:rPr>
                        <a:t>어린이집현황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22479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effectLst/>
                        </a:rPr>
                        <a:t>112</a:t>
                      </a:r>
                      <a:r>
                        <a:rPr lang="ko-KR" altLang="en-US" sz="1200" dirty="0">
                          <a:effectLst/>
                        </a:rPr>
                        <a:t>신고이력</a:t>
                      </a:r>
                    </a:p>
                  </a:txBody>
                  <a:tcPr anchor="ctr">
                    <a:lnL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 err="1">
                          <a:effectLst/>
                          <a:latin typeface="HCRDotum"/>
                        </a:rPr>
                        <a:t>치안유관업종현황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886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effectLst/>
                          <a:latin typeface="HCRDotum"/>
                        </a:rPr>
                        <a:t>마라</a:t>
                      </a:r>
                      <a:r>
                        <a:rPr lang="en-US" altLang="ko-KR" sz="1200" dirty="0">
                          <a:effectLst/>
                          <a:latin typeface="HCRDotum"/>
                        </a:rPr>
                        <a:t>231909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22289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4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effectLst/>
                          <a:latin typeface="ArialMT"/>
                        </a:rPr>
                        <a:t>2 </a:t>
                      </a:r>
                      <a:endParaRPr lang="ko-Kore-KR" altLang="en-US" dirty="0">
                        <a:effectLst/>
                      </a:endParaRPr>
                    </a:p>
                  </a:txBody>
                  <a:tcPr anchor="ctr">
                    <a:lnL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4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effectLst/>
                          <a:latin typeface="ArialMT"/>
                        </a:rPr>
                        <a:t>1 </a:t>
                      </a:r>
                      <a:endParaRPr lang="ko-Kore-KR" altLang="en-US">
                        <a:effectLst/>
                      </a:endParaRPr>
                    </a:p>
                  </a:txBody>
                  <a:tcPr anchor="ctr">
                    <a:lnL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4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effectLst/>
                          <a:latin typeface="ArialMT"/>
                        </a:rPr>
                        <a:t>0 </a:t>
                      </a:r>
                      <a:endParaRPr lang="ko-Kore-KR" altLang="en-US">
                        <a:effectLst/>
                      </a:endParaRPr>
                    </a:p>
                  </a:txBody>
                  <a:tcPr anchor="ctr">
                    <a:lnL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479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4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effectLst/>
                      </a:endParaRPr>
                    </a:p>
                  </a:txBody>
                  <a:tcPr anchor="ctr">
                    <a:lnL w="22479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479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4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effectLst/>
                          <a:latin typeface="ArialMT"/>
                        </a:rPr>
                        <a:t>1 </a:t>
                      </a:r>
                      <a:endParaRPr lang="ko-Kore-KR" altLang="en-US">
                        <a:effectLst/>
                      </a:endParaRPr>
                    </a:p>
                  </a:txBody>
                  <a:tcPr anchor="ctr">
                    <a:lnL w="22479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4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>
                          <a:effectLst/>
                          <a:latin typeface="ArialMT"/>
                        </a:rPr>
                        <a:t>120 </a:t>
                      </a:r>
                      <a:endParaRPr lang="ko-Kore-KR" altLang="en-US">
                        <a:effectLst/>
                      </a:endParaRPr>
                    </a:p>
                  </a:txBody>
                  <a:tcPr anchor="ctr">
                    <a:lnL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4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effectLst/>
                          <a:latin typeface="ArialMT"/>
                        </a:rPr>
                        <a:t>1 </a:t>
                      </a:r>
                      <a:endParaRPr lang="ko-Kore-KR" altLang="en-US" dirty="0">
                        <a:effectLst/>
                      </a:endParaRPr>
                    </a:p>
                  </a:txBody>
                  <a:tcPr anchor="ctr">
                    <a:lnL w="2209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209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0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44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317473"/>
                  </a:ext>
                </a:extLst>
              </a:tr>
            </a:tbl>
          </a:graphicData>
        </a:graphic>
      </p:graphicFrame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E94A6352-382B-821D-1DDD-21FD0E370D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095" y="1928191"/>
            <a:ext cx="4238565" cy="327347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3219A9-3E45-60CD-8FB7-87665C73E403}"/>
              </a:ext>
            </a:extLst>
          </p:cNvPr>
          <p:cNvSpPr/>
          <p:nvPr/>
        </p:nvSpPr>
        <p:spPr>
          <a:xfrm>
            <a:off x="8410075" y="3564687"/>
            <a:ext cx="248478" cy="25841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C4DB8CF-874E-36AC-5E36-8FEB938633B0}"/>
              </a:ext>
            </a:extLst>
          </p:cNvPr>
          <p:cNvCxnSpPr>
            <a:cxnSpLocks/>
          </p:cNvCxnSpPr>
          <p:nvPr/>
        </p:nvCxnSpPr>
        <p:spPr>
          <a:xfrm flipV="1">
            <a:off x="6810661" y="3693895"/>
            <a:ext cx="1723653" cy="17330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3E85391-B592-50FD-23CE-DF5286B89F74}"/>
              </a:ext>
            </a:extLst>
          </p:cNvPr>
          <p:cNvSpPr txBox="1"/>
          <p:nvPr/>
        </p:nvSpPr>
        <p:spPr>
          <a:xfrm>
            <a:off x="1108690" y="1592249"/>
            <a:ext cx="6221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Dotum"/>
                <a:ea typeface="맑은 고딕" panose="020B0503020000020004" pitchFamily="50" charset="-127"/>
                <a:cs typeface="+mn-cs"/>
              </a:rPr>
              <a:t>사용 데이터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C0D7440C-1CE6-9373-A6B9-CCD1C3A77AEF}"/>
              </a:ext>
            </a:extLst>
          </p:cNvPr>
          <p:cNvGraphicFramePr>
            <a:graphicFrameLocks noGrp="1"/>
          </p:cNvGraphicFramePr>
          <p:nvPr/>
        </p:nvGraphicFramePr>
        <p:xfrm>
          <a:off x="1108690" y="1928191"/>
          <a:ext cx="4567934" cy="333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67934">
                  <a:extLst>
                    <a:ext uri="{9D8B030D-6E8A-4147-A177-3AD203B41FA5}">
                      <a16:colId xmlns:a16="http://schemas.microsoft.com/office/drawing/2014/main" val="3353847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0" dirty="0">
                          <a:solidFill>
                            <a:schemeClr val="tx1"/>
                          </a:solidFill>
                        </a:rPr>
                        <a:t>인구현황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722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/>
                        <a:t>1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/>
                        <a:t>신고이력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38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보안등설치현황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06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안전비상벨설치현황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729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유치원현황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85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어린이집현황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755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학교</a:t>
                      </a:r>
                      <a:r>
                        <a:rPr lang="en-US" altLang="ko-Kore-KR" dirty="0"/>
                        <a:t>(</a:t>
                      </a:r>
                      <a:r>
                        <a:rPr lang="ko-KR" altLang="en-US" dirty="0"/>
                        <a:t>초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중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고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현황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97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치안유관업종현황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7775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/>
                        <a:t>아동안전지킴이집현황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7898833"/>
                  </a:ext>
                </a:extLst>
              </a:tr>
            </a:tbl>
          </a:graphicData>
        </a:graphic>
      </p:graphicFrame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64E353B-4B02-DE94-0532-5197E3BD8D43}"/>
              </a:ext>
            </a:extLst>
          </p:cNvPr>
          <p:cNvCxnSpPr>
            <a:cxnSpLocks/>
          </p:cNvCxnSpPr>
          <p:nvPr/>
        </p:nvCxnSpPr>
        <p:spPr>
          <a:xfrm>
            <a:off x="5718737" y="3429000"/>
            <a:ext cx="14199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64AD68-C800-1C54-E4FC-8FD5AB82E8F0}"/>
              </a:ext>
            </a:extLst>
          </p:cNvPr>
          <p:cNvSpPr txBox="1"/>
          <p:nvPr/>
        </p:nvSpPr>
        <p:spPr>
          <a:xfrm>
            <a:off x="5619200" y="3574560"/>
            <a:ext cx="17923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+mn-ea"/>
                <a:cs typeface="+mn-cs"/>
              </a:rPr>
              <a:t>100X100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Dotum"/>
                <a:ea typeface="맑은 고딕" panose="020B0503020000020004" pitchFamily="50" charset="-127"/>
                <a:cs typeface="+mn-cs"/>
              </a:rPr>
              <a:t>격자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Dotum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Dotum"/>
                <a:ea typeface="맑은 고딕" panose="020B0503020000020004" pitchFamily="50" charset="-127"/>
                <a:cs typeface="+mn-cs"/>
              </a:rPr>
              <a:t>데이터셋 형성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101" name="Picture 5" descr="page19image80840528">
            <a:extLst>
              <a:ext uri="{FF2B5EF4-FFF2-40B4-BE49-F238E27FC236}">
                <a16:creationId xmlns:a16="http://schemas.microsoft.com/office/drawing/2014/main" id="{1A9F09E9-37EB-4210-0762-73FB52B26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99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8877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A19DAE92-9828-25DD-015A-FFCCEB251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08" y="2083794"/>
            <a:ext cx="4658545" cy="3187792"/>
          </a:xfrm>
          <a:prstGeom prst="rect">
            <a:avLst/>
          </a:prstGeom>
        </p:spPr>
      </p:pic>
      <p:pic>
        <p:nvPicPr>
          <p:cNvPr id="34" name="그림 33" descr="텍스트이(가) 표시된 사진&#10;&#10;자동 생성된 설명">
            <a:extLst>
              <a:ext uri="{FF2B5EF4-FFF2-40B4-BE49-F238E27FC236}">
                <a16:creationId xmlns:a16="http://schemas.microsoft.com/office/drawing/2014/main" id="{EAA5AF18-0CD2-2E75-7347-43EA167AD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23" y="2078936"/>
            <a:ext cx="4834748" cy="3332249"/>
          </a:xfrm>
          <a:prstGeom prst="rect">
            <a:avLst/>
          </a:prstGeom>
        </p:spPr>
      </p:pic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B6FDE762-DDC8-1774-6A26-E3BB41E15433}"/>
              </a:ext>
            </a:extLst>
          </p:cNvPr>
          <p:cNvSpPr/>
          <p:nvPr/>
        </p:nvSpPr>
        <p:spPr>
          <a:xfrm>
            <a:off x="5879349" y="3289852"/>
            <a:ext cx="467139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C95CB6-990A-629E-C330-1FCAACB6CECB}"/>
              </a:ext>
            </a:extLst>
          </p:cNvPr>
          <p:cNvSpPr txBox="1"/>
          <p:nvPr/>
        </p:nvSpPr>
        <p:spPr>
          <a:xfrm>
            <a:off x="1043738" y="1165274"/>
            <a:ext cx="9911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(2)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Dataframe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유형에 따른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EDA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	- gid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로 구성된 파일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667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04D0520F-F018-D5C6-E6A1-3F6D4AAE8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966" y="2500440"/>
            <a:ext cx="2419694" cy="2586619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653A62D-8C92-27DB-87A1-9323D8777F75}"/>
              </a:ext>
            </a:extLst>
          </p:cNvPr>
          <p:cNvCxnSpPr>
            <a:cxnSpLocks/>
          </p:cNvCxnSpPr>
          <p:nvPr/>
        </p:nvCxnSpPr>
        <p:spPr>
          <a:xfrm>
            <a:off x="3190038" y="3955217"/>
            <a:ext cx="1242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8C2EDD84-05B7-61A1-01FF-2FF00729A8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3" y="2233793"/>
            <a:ext cx="4139499" cy="300091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218663E-AB40-9119-01F3-F7C86D1787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982" y="2522123"/>
            <a:ext cx="3510223" cy="2453664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D269795E-2602-681E-A4D2-0FD1ECA40B38}"/>
              </a:ext>
            </a:extLst>
          </p:cNvPr>
          <p:cNvSpPr/>
          <p:nvPr/>
        </p:nvSpPr>
        <p:spPr>
          <a:xfrm>
            <a:off x="4392679" y="3515453"/>
            <a:ext cx="467139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A646115D-2422-6517-6DE8-15977A3C35B5}"/>
              </a:ext>
            </a:extLst>
          </p:cNvPr>
          <p:cNvSpPr/>
          <p:nvPr/>
        </p:nvSpPr>
        <p:spPr>
          <a:xfrm>
            <a:off x="8520370" y="3515453"/>
            <a:ext cx="467139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932AF-77E8-E0B1-9D07-3BB6F34C18A9}"/>
              </a:ext>
            </a:extLst>
          </p:cNvPr>
          <p:cNvSpPr txBox="1"/>
          <p:nvPr/>
        </p:nvSpPr>
        <p:spPr>
          <a:xfrm>
            <a:off x="1043738" y="1165274"/>
            <a:ext cx="99113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(2)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Dataframe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유형에 따른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EDA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	-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 위도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경도로 구성된 파일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9189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EDA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03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1F1EB58-16DF-62A2-4EE3-9F408A7F1B2C}"/>
              </a:ext>
            </a:extLst>
          </p:cNvPr>
          <p:cNvSpPr txBox="1"/>
          <p:nvPr/>
        </p:nvSpPr>
        <p:spPr>
          <a:xfrm>
            <a:off x="1043738" y="1165274"/>
            <a:ext cx="9911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MT"/>
                <a:ea typeface="맑은 고딕" panose="020B0503020000020004" pitchFamily="50" charset="-127"/>
                <a:cs typeface="+mn-cs"/>
              </a:rPr>
              <a:t>(3) 100*100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Dotum"/>
                <a:ea typeface="맑은 고딕" panose="020B0503020000020004" pitchFamily="50" charset="-127"/>
                <a:cs typeface="+mn-cs"/>
              </a:rPr>
              <a:t>격자별로 </a:t>
            </a:r>
            <a:r>
              <a:rPr kumimoji="0" lang="en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Dataframe</a:t>
            </a:r>
            <a:r>
              <a:rPr kumimoji="0" lang="en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취합</a:t>
            </a: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04D0520F-F018-D5C6-E6A1-3F6D4AAE82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38" y="1656161"/>
            <a:ext cx="2146300" cy="2294365"/>
          </a:xfrm>
          <a:prstGeom prst="rect">
            <a:avLst/>
          </a:prstGeom>
        </p:spPr>
      </p:pic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4A7440BC-B7B1-BA73-9595-D42051D5D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25" y="4131364"/>
            <a:ext cx="2131113" cy="229262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91DFA3B-77FD-6089-882D-53B6A792C3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375" y="1656161"/>
            <a:ext cx="6805060" cy="4767827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653A62D-8C92-27DB-87A1-9323D8777F75}"/>
              </a:ext>
            </a:extLst>
          </p:cNvPr>
          <p:cNvCxnSpPr>
            <a:cxnSpLocks/>
          </p:cNvCxnSpPr>
          <p:nvPr/>
        </p:nvCxnSpPr>
        <p:spPr>
          <a:xfrm>
            <a:off x="3190038" y="3955217"/>
            <a:ext cx="12428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372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MAE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79A6A0A8-8619-2387-DA86-1B1D8021F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56" y="1546243"/>
            <a:ext cx="4133427" cy="12893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711637B-AEB0-586E-48D2-8818B2B27A28}"/>
              </a:ext>
            </a:extLst>
          </p:cNvPr>
          <p:cNvSpPr txBox="1"/>
          <p:nvPr/>
        </p:nvSpPr>
        <p:spPr>
          <a:xfrm>
            <a:off x="2965634" y="5671447"/>
            <a:ext cx="6568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예측값과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실제값의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차이에 대한 절대값에 대해 평균을 낸 값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632E54-AD48-1576-184B-09FB3E58D171}"/>
              </a:ext>
            </a:extLst>
          </p:cNvPr>
          <p:cNvSpPr txBox="1"/>
          <p:nvPr/>
        </p:nvSpPr>
        <p:spPr>
          <a:xfrm>
            <a:off x="1257444" y="2585441"/>
            <a:ext cx="62218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+mn-ea"/>
                <a:cs typeface="+mn-cs"/>
              </a:rPr>
              <a:t>n =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오차의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갯수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-nanumgothic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∑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=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합을 나타내는 기호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|</a:t>
            </a:r>
            <a:r>
              <a:rPr kumimoji="0" lang="en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y</a:t>
            </a:r>
            <a:r>
              <a:rPr kumimoji="0" lang="en" altLang="ko-Kore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+mn-ea"/>
                <a:cs typeface="+mn-cs"/>
              </a:rPr>
              <a:t>i</a:t>
            </a:r>
            <a:r>
              <a:rPr kumimoji="0" lang="en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+mn-ea"/>
                <a:cs typeface="+mn-cs"/>
              </a:rPr>
              <a:t>−x| =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-nanumgothic"/>
                <a:ea typeface="맑은 고딕" panose="020B0503020000020004" pitchFamily="50" charset="-127"/>
                <a:cs typeface="+mn-cs"/>
              </a:rPr>
              <a:t>절대 오차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B843928-6AB3-A3C7-C429-7BA9467BD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68" y="1540436"/>
            <a:ext cx="6439034" cy="35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29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예측 모델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0216638C-8143-65DB-E32D-7B1B75A67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0" y="893085"/>
            <a:ext cx="9646052" cy="45495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F1A8255-52E9-A452-C953-A875CE2F4ABD}"/>
              </a:ext>
            </a:extLst>
          </p:cNvPr>
          <p:cNvSpPr txBox="1"/>
          <p:nvPr/>
        </p:nvSpPr>
        <p:spPr>
          <a:xfrm>
            <a:off x="4259615" y="5442643"/>
            <a:ext cx="80659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altLang="ko-Kore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모델 학습은 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CCTV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의 값이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이상인 것을 </a:t>
            </a: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train set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으로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저장하고 학습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test set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은 구분 없이 전체 데이터로 저장합니다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C63B14E-621B-9B5F-674A-A6AF96F42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0" y="5704565"/>
            <a:ext cx="31369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17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예측 모델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86B9B11D-23EA-1006-A467-84E9737ED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70" y="1689154"/>
            <a:ext cx="4768213" cy="4787754"/>
          </a:xfrm>
          <a:prstGeom prst="rect">
            <a:avLst/>
          </a:prstGeom>
        </p:spPr>
      </p:pic>
      <p:sp>
        <p:nvSpPr>
          <p:cNvPr id="9" name="Google Shape;748;p53">
            <a:extLst>
              <a:ext uri="{FF2B5EF4-FFF2-40B4-BE49-F238E27FC236}">
                <a16:creationId xmlns:a16="http://schemas.microsoft.com/office/drawing/2014/main" id="{C4932B8A-48DD-54A0-46C7-7A7CF1574B82}"/>
              </a:ext>
            </a:extLst>
          </p:cNvPr>
          <p:cNvSpPr/>
          <p:nvPr/>
        </p:nvSpPr>
        <p:spPr>
          <a:xfrm>
            <a:off x="1145570" y="944451"/>
            <a:ext cx="1647929" cy="693336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LGBM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0" name="Google Shape;751;p53">
            <a:extLst>
              <a:ext uri="{FF2B5EF4-FFF2-40B4-BE49-F238E27FC236}">
                <a16:creationId xmlns:a16="http://schemas.microsoft.com/office/drawing/2014/main" id="{C3366194-B0DD-695B-55E5-A01724F4203B}"/>
              </a:ext>
            </a:extLst>
          </p:cNvPr>
          <p:cNvSpPr txBox="1"/>
          <p:nvPr/>
        </p:nvSpPr>
        <p:spPr>
          <a:xfrm>
            <a:off x="3292510" y="1106453"/>
            <a:ext cx="28034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MAE : 42.72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748;p53">
            <a:extLst>
              <a:ext uri="{FF2B5EF4-FFF2-40B4-BE49-F238E27FC236}">
                <a16:creationId xmlns:a16="http://schemas.microsoft.com/office/drawing/2014/main" id="{6DA7BE28-B805-035C-3F5F-B3F263459197}"/>
              </a:ext>
            </a:extLst>
          </p:cNvPr>
          <p:cNvSpPr/>
          <p:nvPr/>
        </p:nvSpPr>
        <p:spPr>
          <a:xfrm>
            <a:off x="6137466" y="944451"/>
            <a:ext cx="1853595" cy="693336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Random Forest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CA3087C0-26FC-2E05-8C93-D22FDB21F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275" y="1635550"/>
            <a:ext cx="5569606" cy="4620558"/>
          </a:xfrm>
          <a:prstGeom prst="rect">
            <a:avLst/>
          </a:prstGeom>
        </p:spPr>
      </p:pic>
      <p:sp>
        <p:nvSpPr>
          <p:cNvPr id="28" name="Google Shape;751;p53">
            <a:extLst>
              <a:ext uri="{FF2B5EF4-FFF2-40B4-BE49-F238E27FC236}">
                <a16:creationId xmlns:a16="http://schemas.microsoft.com/office/drawing/2014/main" id="{1AFFBC6F-D4E1-975D-DD3D-5B1DE5C98B18}"/>
              </a:ext>
            </a:extLst>
          </p:cNvPr>
          <p:cNvSpPr txBox="1"/>
          <p:nvPr/>
        </p:nvSpPr>
        <p:spPr>
          <a:xfrm>
            <a:off x="8412518" y="1102166"/>
            <a:ext cx="28034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MAE : 55.78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168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53174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개요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1051924" y="1193464"/>
            <a:ext cx="105446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분석 목적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각종 사건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‧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사고로부터 보다 안전한 도시를 조성하고 시민의 안전한 생활을 보장하기 위하여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범죄가 발생할 수 없는 환경을 조성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데이터를 활용하여 시민안전 사각지대 분석을 수행하고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시민안전을 최대한 확보할 수 있도록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최적의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설치위치를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과제 정의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김해시 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50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개소의 최적의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설치위치 선정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149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예측 모델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9" name="Google Shape;748;p53">
            <a:extLst>
              <a:ext uri="{FF2B5EF4-FFF2-40B4-BE49-F238E27FC236}">
                <a16:creationId xmlns:a16="http://schemas.microsoft.com/office/drawing/2014/main" id="{C4932B8A-48DD-54A0-46C7-7A7CF1574B82}"/>
              </a:ext>
            </a:extLst>
          </p:cNvPr>
          <p:cNvSpPr/>
          <p:nvPr/>
        </p:nvSpPr>
        <p:spPr>
          <a:xfrm>
            <a:off x="1145570" y="944451"/>
            <a:ext cx="1647929" cy="693336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CatBoost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0" name="Google Shape;751;p53">
            <a:extLst>
              <a:ext uri="{FF2B5EF4-FFF2-40B4-BE49-F238E27FC236}">
                <a16:creationId xmlns:a16="http://schemas.microsoft.com/office/drawing/2014/main" id="{C3366194-B0DD-695B-55E5-A01724F4203B}"/>
              </a:ext>
            </a:extLst>
          </p:cNvPr>
          <p:cNvSpPr txBox="1"/>
          <p:nvPr/>
        </p:nvSpPr>
        <p:spPr>
          <a:xfrm>
            <a:off x="3292510" y="1106453"/>
            <a:ext cx="28034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MAE : 52.21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748;p53">
            <a:extLst>
              <a:ext uri="{FF2B5EF4-FFF2-40B4-BE49-F238E27FC236}">
                <a16:creationId xmlns:a16="http://schemas.microsoft.com/office/drawing/2014/main" id="{6DA7BE28-B805-035C-3F5F-B3F263459197}"/>
              </a:ext>
            </a:extLst>
          </p:cNvPr>
          <p:cNvSpPr/>
          <p:nvPr/>
        </p:nvSpPr>
        <p:spPr>
          <a:xfrm>
            <a:off x="6137466" y="944451"/>
            <a:ext cx="1853595" cy="693336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XGboost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8" name="Google Shape;751;p53">
            <a:extLst>
              <a:ext uri="{FF2B5EF4-FFF2-40B4-BE49-F238E27FC236}">
                <a16:creationId xmlns:a16="http://schemas.microsoft.com/office/drawing/2014/main" id="{1AFFBC6F-D4E1-975D-DD3D-5B1DE5C98B18}"/>
              </a:ext>
            </a:extLst>
          </p:cNvPr>
          <p:cNvSpPr txBox="1"/>
          <p:nvPr/>
        </p:nvSpPr>
        <p:spPr>
          <a:xfrm>
            <a:off x="8412518" y="1102166"/>
            <a:ext cx="28034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MAE : 34.13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65C62A72-F7EE-1A42-E41C-3E9057ACC5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70" y="1696015"/>
            <a:ext cx="4933156" cy="49166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9C8B983-8874-50C2-A5E2-35F377B791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466" y="1696966"/>
            <a:ext cx="5540681" cy="50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89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최종 모델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04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" name="그림 4" descr="텍스트, 식탁용기구, 접시, 플레이트이(가) 표시된 사진&#10;&#10;자동 생성된 설명">
            <a:extLst>
              <a:ext uri="{FF2B5EF4-FFF2-40B4-BE49-F238E27FC236}">
                <a16:creationId xmlns:a16="http://schemas.microsoft.com/office/drawing/2014/main" id="{184F5B03-153A-8207-15B1-E6C2F9539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25" y="1227915"/>
            <a:ext cx="5181600" cy="1993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DADDD7-7132-4CD7-D76E-C19F34A61664}"/>
              </a:ext>
            </a:extLst>
          </p:cNvPr>
          <p:cNvSpPr txBox="1"/>
          <p:nvPr/>
        </p:nvSpPr>
        <p:spPr>
          <a:xfrm>
            <a:off x="1058925" y="3513915"/>
            <a:ext cx="6221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ko-Kore-KR" sz="1800" b="1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+mn-ea"/>
                <a:cs typeface="+mn-cs"/>
              </a:rPr>
              <a:t>Extreme Gradient Boosting</a:t>
            </a:r>
            <a:endParaRPr kumimoji="0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2BDFB4-A799-CBFE-8212-FFDC959680E5}"/>
              </a:ext>
            </a:extLst>
          </p:cNvPr>
          <p:cNvSpPr txBox="1"/>
          <p:nvPr/>
        </p:nvSpPr>
        <p:spPr>
          <a:xfrm>
            <a:off x="1058925" y="4152757"/>
            <a:ext cx="62218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+mn-ea"/>
                <a:cs typeface="+mn-cs"/>
              </a:rPr>
              <a:t>GBM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대비 빠른 수행시간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과적합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 규제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+mn-ea"/>
                <a:cs typeface="+mn-cs"/>
              </a:rPr>
              <a:t>Regularization)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분류와 회귀영역에서 뛰어난 예측 성능 발휘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+mn-ea"/>
                <a:cs typeface="+mn-cs"/>
              </a:rPr>
              <a:t>Early Stopping(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조기 종료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기능이 있음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다양한 옵션을 제공하며 </a:t>
            </a:r>
            <a:r>
              <a:rPr kumimoji="0" lang="en" altLang="ko-Kore-KR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+mn-ea"/>
                <a:cs typeface="+mn-cs"/>
              </a:rPr>
              <a:t>Customizing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이 용이하다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5C5C5C"/>
                </a:solidFill>
                <a:effectLst/>
                <a:uLnTx/>
                <a:uFillTx/>
                <a:latin typeface="Spoqa Han Sans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BA7F812-84AF-07B3-AAD4-25A43142A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75" y="935815"/>
            <a:ext cx="3213100" cy="25781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D276027-5B38-6712-AFD3-10A6B9AC8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509" y="3379623"/>
            <a:ext cx="3304745" cy="307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87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결과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" name="그림 4" descr="자연이(가) 표시된 사진&#10;&#10;자동 생성된 설명">
            <a:extLst>
              <a:ext uri="{FF2B5EF4-FFF2-40B4-BE49-F238E27FC236}">
                <a16:creationId xmlns:a16="http://schemas.microsoft.com/office/drawing/2014/main" id="{3F3DBA72-EEB3-A3E9-3F27-1909B2051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43" y="1209216"/>
            <a:ext cx="7249964" cy="5419165"/>
          </a:xfrm>
          <a:prstGeom prst="rect">
            <a:avLst/>
          </a:prstGeom>
        </p:spPr>
      </p:pic>
      <p:sp>
        <p:nvSpPr>
          <p:cNvPr id="4" name="화살표: 오각형 4">
            <a:extLst>
              <a:ext uri="{FF2B5EF4-FFF2-40B4-BE49-F238E27FC236}">
                <a16:creationId xmlns:a16="http://schemas.microsoft.com/office/drawing/2014/main" id="{6354342B-D000-8A7B-F1F3-80E68DF83105}"/>
              </a:ext>
            </a:extLst>
          </p:cNvPr>
          <p:cNvSpPr/>
          <p:nvPr/>
        </p:nvSpPr>
        <p:spPr>
          <a:xfrm rot="10800000">
            <a:off x="4611414" y="2134026"/>
            <a:ext cx="6091678" cy="3454849"/>
          </a:xfrm>
          <a:prstGeom prst="homePlate">
            <a:avLst>
              <a:gd name="adj" fmla="val 35053"/>
            </a:avLst>
          </a:prstGeom>
          <a:solidFill>
            <a:schemeClr val="accent4">
              <a:lumMod val="60000"/>
              <a:lumOff val="40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51CD6C59-4B15-1EC7-2D5C-B79C856175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62" y="2247611"/>
            <a:ext cx="3059374" cy="236277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30A29D-8C3E-1120-047E-8632658A88BA}"/>
              </a:ext>
            </a:extLst>
          </p:cNvPr>
          <p:cNvSpPr/>
          <p:nvPr/>
        </p:nvSpPr>
        <p:spPr>
          <a:xfrm>
            <a:off x="8315483" y="3429001"/>
            <a:ext cx="158484" cy="16553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348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결과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278F83B-1321-80D5-24A7-5A269C58EF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195" y="1958242"/>
            <a:ext cx="3660541" cy="3232938"/>
          </a:xfrm>
          <a:prstGeom prst="rect">
            <a:avLst/>
          </a:prstGeom>
        </p:spPr>
      </p:pic>
      <p:pic>
        <p:nvPicPr>
          <p:cNvPr id="7" name="그림 6" descr="욕실, 오렌지이(가) 표시된 사진&#10;&#10;자동 생성된 설명">
            <a:extLst>
              <a:ext uri="{FF2B5EF4-FFF2-40B4-BE49-F238E27FC236}">
                <a16:creationId xmlns:a16="http://schemas.microsoft.com/office/drawing/2014/main" id="{F3E220F8-8B5A-3DFC-7315-EE39EB544C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7" y="1958242"/>
            <a:ext cx="3288825" cy="3232937"/>
          </a:xfrm>
          <a:prstGeom prst="rect">
            <a:avLst/>
          </a:prstGeom>
        </p:spPr>
      </p:pic>
      <p:pic>
        <p:nvPicPr>
          <p:cNvPr id="11" name="그림 10" descr="하얀색, 랙이(가) 표시된 사진&#10;&#10;자동 생성된 설명">
            <a:extLst>
              <a:ext uri="{FF2B5EF4-FFF2-40B4-BE49-F238E27FC236}">
                <a16:creationId xmlns:a16="http://schemas.microsoft.com/office/drawing/2014/main" id="{D4688638-8ECE-CBA1-FE42-F05D71FB2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29" y="1958242"/>
            <a:ext cx="3086527" cy="3232937"/>
          </a:xfrm>
          <a:prstGeom prst="rect">
            <a:avLst/>
          </a:prstGeom>
        </p:spPr>
      </p:pic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C03BEB01-F41D-0288-0F33-804246F155EB}"/>
              </a:ext>
            </a:extLst>
          </p:cNvPr>
          <p:cNvSpPr/>
          <p:nvPr/>
        </p:nvSpPr>
        <p:spPr>
          <a:xfrm>
            <a:off x="3830249" y="3289852"/>
            <a:ext cx="467139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67E95221-656D-F11D-85BC-5F8E3B58F158}"/>
              </a:ext>
            </a:extLst>
          </p:cNvPr>
          <p:cNvSpPr/>
          <p:nvPr/>
        </p:nvSpPr>
        <p:spPr>
          <a:xfrm>
            <a:off x="7999963" y="3289852"/>
            <a:ext cx="467139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6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결과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1058925" y="1534123"/>
            <a:ext cx="7699593" cy="824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 A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</a:t>
            </a: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DBC02670-96E1-CE12-8B0B-C4BCAC44B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60" y="1204898"/>
            <a:ext cx="7835693" cy="526715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6DBF64-15B7-2C54-0E8B-04D289576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92" y="1212687"/>
            <a:ext cx="3359447" cy="525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32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결과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1D9F04E-B949-8460-7E1F-9905F1CF2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3" y="1219297"/>
            <a:ext cx="4928049" cy="5302884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45A9C3C8-5EC5-0433-E3FF-85E8DF4855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870" y="1216669"/>
            <a:ext cx="5724121" cy="5302884"/>
          </a:xfrm>
          <a:prstGeom prst="rect">
            <a:avLst/>
          </a:prstGeom>
        </p:spPr>
      </p:pic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EE7655AB-21D5-3E50-FA46-C3A9C2CE96FB}"/>
              </a:ext>
            </a:extLst>
          </p:cNvPr>
          <p:cNvSpPr/>
          <p:nvPr/>
        </p:nvSpPr>
        <p:spPr>
          <a:xfrm>
            <a:off x="5550731" y="3607784"/>
            <a:ext cx="467139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1556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결과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DA3C65B-FAF5-BC60-082F-49D72FD224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58" y="1853983"/>
            <a:ext cx="3899798" cy="3789944"/>
          </a:xfrm>
          <a:prstGeom prst="rect">
            <a:avLst/>
          </a:prstGeom>
        </p:spPr>
      </p:pic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22C6A4DB-1383-1CD7-4A34-A9C590979CD8}"/>
              </a:ext>
            </a:extLst>
          </p:cNvPr>
          <p:cNvSpPr/>
          <p:nvPr/>
        </p:nvSpPr>
        <p:spPr>
          <a:xfrm>
            <a:off x="5862430" y="3543487"/>
            <a:ext cx="467139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5" name="그림 34" descr="테이블이(가) 표시된 사진&#10;&#10;자동 생성된 설명">
            <a:extLst>
              <a:ext uri="{FF2B5EF4-FFF2-40B4-BE49-F238E27FC236}">
                <a16:creationId xmlns:a16="http://schemas.microsoft.com/office/drawing/2014/main" id="{E233D5BB-0421-98E2-A14B-F857F9D6DA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846" y="1853984"/>
            <a:ext cx="3760146" cy="378994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E4455C1-796B-62CD-B921-45C4A7F8E3E9}"/>
              </a:ext>
            </a:extLst>
          </p:cNvPr>
          <p:cNvSpPr txBox="1"/>
          <p:nvPr/>
        </p:nvSpPr>
        <p:spPr>
          <a:xfrm>
            <a:off x="5177913" y="3932900"/>
            <a:ext cx="203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상위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100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곳 추출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746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결과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10" name="그림 9" descr="액세서리이(가) 표시된 사진&#10;&#10;자동 생성된 설명">
            <a:extLst>
              <a:ext uri="{FF2B5EF4-FFF2-40B4-BE49-F238E27FC236}">
                <a16:creationId xmlns:a16="http://schemas.microsoft.com/office/drawing/2014/main" id="{DA323683-BC59-3F4C-AB9D-14A4B79DFB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37" y="982178"/>
            <a:ext cx="3367477" cy="248516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CBDAD63-1A0C-D3C6-ADE2-3B13E4F821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25" y="4026184"/>
            <a:ext cx="2979300" cy="2595003"/>
          </a:xfrm>
          <a:prstGeom prst="rect">
            <a:avLst/>
          </a:prstGeom>
        </p:spPr>
      </p:pic>
      <p:sp>
        <p:nvSpPr>
          <p:cNvPr id="31" name="더하기 30">
            <a:extLst>
              <a:ext uri="{FF2B5EF4-FFF2-40B4-BE49-F238E27FC236}">
                <a16:creationId xmlns:a16="http://schemas.microsoft.com/office/drawing/2014/main" id="{D275204C-F812-D9B2-7067-9F1B8C4722BE}"/>
              </a:ext>
            </a:extLst>
          </p:cNvPr>
          <p:cNvSpPr/>
          <p:nvPr/>
        </p:nvSpPr>
        <p:spPr>
          <a:xfrm>
            <a:off x="2472420" y="3606307"/>
            <a:ext cx="422366" cy="41987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0DBE381-12D5-6352-DFC8-86C92476D43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09" y="1661095"/>
            <a:ext cx="5478597" cy="3880177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19BA8EC0-15D2-4F77-89C3-B14171E916D7}"/>
              </a:ext>
            </a:extLst>
          </p:cNvPr>
          <p:cNvSpPr/>
          <p:nvPr/>
        </p:nvSpPr>
        <p:spPr>
          <a:xfrm>
            <a:off x="5321084" y="3322888"/>
            <a:ext cx="467139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2D04C-4992-2CB5-7AA4-F712246D7811}"/>
              </a:ext>
            </a:extLst>
          </p:cNvPr>
          <p:cNvSpPr txBox="1"/>
          <p:nvPr/>
        </p:nvSpPr>
        <p:spPr>
          <a:xfrm>
            <a:off x="3411364" y="1095873"/>
            <a:ext cx="203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설치가능장소</a:t>
            </a:r>
            <a:endParaRPr kumimoji="1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204F5D-AEE1-E978-58FD-F0F5EB16137D}"/>
              </a:ext>
            </a:extLst>
          </p:cNvPr>
          <p:cNvSpPr txBox="1"/>
          <p:nvPr/>
        </p:nvSpPr>
        <p:spPr>
          <a:xfrm>
            <a:off x="3278963" y="4099084"/>
            <a:ext cx="203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CCTV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예측장소</a:t>
            </a:r>
            <a:endParaRPr kumimoji="1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EC0ED3-A83A-B209-4CC0-F10FBC313524}"/>
              </a:ext>
            </a:extLst>
          </p:cNvPr>
          <p:cNvSpPr txBox="1"/>
          <p:nvPr/>
        </p:nvSpPr>
        <p:spPr>
          <a:xfrm>
            <a:off x="8153777" y="5703717"/>
            <a:ext cx="203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최종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장소 선정</a:t>
            </a:r>
            <a:endParaRPr kumimoji="1" lang="ko-Kore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5D0670-43D1-3E40-1B68-A6B028993608}"/>
              </a:ext>
            </a:extLst>
          </p:cNvPr>
          <p:cNvSpPr txBox="1"/>
          <p:nvPr/>
        </p:nvSpPr>
        <p:spPr>
          <a:xfrm>
            <a:off x="5213937" y="3665683"/>
            <a:ext cx="773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병합</a:t>
            </a: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35148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결과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BB50B3B-36ED-F132-AAF5-538D726E1949}"/>
              </a:ext>
            </a:extLst>
          </p:cNvPr>
          <p:cNvSpPr txBox="1"/>
          <p:nvPr/>
        </p:nvSpPr>
        <p:spPr>
          <a:xfrm>
            <a:off x="684276" y="1041146"/>
            <a:ext cx="6218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Dotum"/>
                <a:ea typeface="맑은 고딕" panose="020B0503020000020004" pitchFamily="50" charset="-127"/>
                <a:cs typeface="+mn-cs"/>
              </a:rPr>
              <a:t>추출한 격자 내에 정확한 위치 좌표 선정 결과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B1C6D07-164B-9639-3826-63CA2FA42B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4" y="1995169"/>
            <a:ext cx="4952500" cy="35075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C8293-7B35-4D78-C358-2B3BA8912B2D}"/>
              </a:ext>
            </a:extLst>
          </p:cNvPr>
          <p:cNvSpPr txBox="1"/>
          <p:nvPr/>
        </p:nvSpPr>
        <p:spPr>
          <a:xfrm>
            <a:off x="4319571" y="1614721"/>
            <a:ext cx="3362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b="1" dirty="0"/>
              <a:t>치안</a:t>
            </a:r>
            <a:r>
              <a:rPr kumimoji="1" lang="ko-KR" altLang="en-US" sz="1400" b="1" dirty="0"/>
              <a:t> 유관업소 대비 </a:t>
            </a:r>
            <a:r>
              <a:rPr kumimoji="1" lang="en-US" altLang="ko-KR" sz="1400" b="1" dirty="0"/>
              <a:t>CCTV </a:t>
            </a:r>
            <a:r>
              <a:rPr kumimoji="1" lang="ko-KR" altLang="en-US" sz="1400" b="1" dirty="0"/>
              <a:t>부족 지역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–&gt;</a:t>
            </a:r>
            <a:r>
              <a:rPr kumimoji="1" lang="ko-KR" altLang="en-US" sz="1400" dirty="0"/>
              <a:t> 외동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삼계동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어방동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부원동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대청동</a:t>
            </a:r>
            <a:r>
              <a:rPr kumimoji="1" lang="ko-KR" altLang="en-US" sz="1400" dirty="0"/>
              <a:t> </a:t>
            </a:r>
            <a:endParaRPr kumimoji="1" lang="ko-Kore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9D550-AF44-88EF-65CF-A1826B0AAEF4}"/>
              </a:ext>
            </a:extLst>
          </p:cNvPr>
          <p:cNvSpPr txBox="1"/>
          <p:nvPr/>
        </p:nvSpPr>
        <p:spPr>
          <a:xfrm>
            <a:off x="4452075" y="5662442"/>
            <a:ext cx="3176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/>
              <a:t>여름 유동인구 증가 지역 </a:t>
            </a:r>
            <a:r>
              <a:rPr kumimoji="1" lang="en-US" altLang="ko-KR" sz="1400" dirty="0"/>
              <a:t>–&gt;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r>
              <a:rPr kumimoji="1" lang="ko-KR" altLang="en-US" sz="1400" dirty="0" err="1"/>
              <a:t>한림면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내동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삼문동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대성동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서상동</a:t>
            </a:r>
            <a:endParaRPr kumimoji="1" lang="ko-Kore-KR" altLang="en-US" sz="1400" dirty="0"/>
          </a:p>
        </p:txBody>
      </p:sp>
      <p:sp>
        <p:nvSpPr>
          <p:cNvPr id="11" name="더하기 10">
            <a:extLst>
              <a:ext uri="{FF2B5EF4-FFF2-40B4-BE49-F238E27FC236}">
                <a16:creationId xmlns:a16="http://schemas.microsoft.com/office/drawing/2014/main" id="{772FBC9A-C4FD-1F8E-B828-FD651EF09353}"/>
              </a:ext>
            </a:extLst>
          </p:cNvPr>
          <p:cNvSpPr/>
          <p:nvPr/>
        </p:nvSpPr>
        <p:spPr>
          <a:xfrm>
            <a:off x="6040310" y="3213174"/>
            <a:ext cx="768120" cy="68701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CA9E838-8477-0DF1-7E0D-710E96DA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974" y="975187"/>
            <a:ext cx="3178102" cy="2811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E83DE2F-4E5E-0189-46E9-3798BC16D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546" y="3833381"/>
            <a:ext cx="3228751" cy="279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32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결과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5F6CD589-FBDD-FABE-E3AA-8D09412E6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275" y="1711953"/>
            <a:ext cx="2451598" cy="21249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BB50B3B-36ED-F132-AAF5-538D726E1949}"/>
              </a:ext>
            </a:extLst>
          </p:cNvPr>
          <p:cNvSpPr txBox="1"/>
          <p:nvPr/>
        </p:nvSpPr>
        <p:spPr>
          <a:xfrm>
            <a:off x="1058925" y="1357500"/>
            <a:ext cx="6218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Dotum"/>
                <a:ea typeface="맑은 고딕" panose="020B0503020000020004" pitchFamily="50" charset="-127"/>
                <a:cs typeface="+mn-cs"/>
              </a:rPr>
              <a:t>추출한 격자 내에 정확한 위치 좌표 선정 결과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CC97A759-38AE-F52D-A138-42B9E1A48FB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73" y="1038726"/>
            <a:ext cx="2340200" cy="5690791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E8C12B20-204F-D4ED-A0BE-ADDD7571E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173" y="1924447"/>
            <a:ext cx="2300413" cy="4636038"/>
          </a:xfrm>
          <a:prstGeom prst="rect">
            <a:avLst/>
          </a:prstGeom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D66B4818-79E6-FAF1-CB2E-B07A8673E0A3}"/>
              </a:ext>
            </a:extLst>
          </p:cNvPr>
          <p:cNvSpPr/>
          <p:nvPr/>
        </p:nvSpPr>
        <p:spPr>
          <a:xfrm>
            <a:off x="6056644" y="3380888"/>
            <a:ext cx="467139" cy="278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2BF3AFF-AFDE-AE7A-799A-D1E37CAF8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93" y="2112228"/>
            <a:ext cx="4903261" cy="410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43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개요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7" name="_x313342192" descr="EMB0000137c35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75" y="1850689"/>
            <a:ext cx="5706999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9" name="_x313340248" descr="EMB0000137c356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1304925"/>
            <a:ext cx="2400300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1058924" y="4233936"/>
            <a:ext cx="7596895" cy="1592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김해시 강력범죄 발생률이 높다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2018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기준 인구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만명당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105.3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건의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5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 범죄가 발생하였다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출처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경남신문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http://www.knnews.co.kr/news/articleView.php?idxno=1291826)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058924" y="1181698"/>
            <a:ext cx="769959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현황 및 문제점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3791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결론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05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B075EA2-2377-AC6F-50DD-F79A5DA67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626801"/>
              </p:ext>
            </p:extLst>
          </p:nvPr>
        </p:nvGraphicFramePr>
        <p:xfrm>
          <a:off x="599060" y="1216669"/>
          <a:ext cx="11076812" cy="537647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9547">
                  <a:extLst>
                    <a:ext uri="{9D8B030D-6E8A-4147-A177-3AD203B41FA5}">
                      <a16:colId xmlns:a16="http://schemas.microsoft.com/office/drawing/2014/main" val="2687477282"/>
                    </a:ext>
                  </a:extLst>
                </a:gridCol>
                <a:gridCol w="9027265">
                  <a:extLst>
                    <a:ext uri="{9D8B030D-6E8A-4147-A177-3AD203B41FA5}">
                      <a16:colId xmlns:a16="http://schemas.microsoft.com/office/drawing/2014/main" val="2509467912"/>
                    </a:ext>
                  </a:extLst>
                </a:gridCol>
              </a:tblGrid>
              <a:tr h="517999">
                <a:tc>
                  <a:txBody>
                    <a:bodyPr/>
                    <a:lstStyle/>
                    <a:p>
                      <a:r>
                        <a:rPr lang="ko-KR" altLang="en-US" sz="1500" b="1" dirty="0">
                          <a:effectLst/>
                        </a:rPr>
                        <a:t>결과 유의성 </a:t>
                      </a:r>
                    </a:p>
                  </a:txBody>
                  <a:tcPr marL="86738" marR="86738" marT="43369" marB="43369"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</a:rPr>
                        <a:t>CCTV</a:t>
                      </a:r>
                      <a:r>
                        <a:rPr lang="ko-KR" altLang="en-US" sz="1100" dirty="0">
                          <a:effectLst/>
                        </a:rPr>
                        <a:t>설치 위치는 상식적인 위치와 유사함 </a:t>
                      </a:r>
                      <a:endParaRPr lang="ko-KR" altLang="en-US" sz="17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• CCTV</a:t>
                      </a:r>
                      <a:r>
                        <a:rPr lang="ko-KR" altLang="en-US" sz="1000" dirty="0">
                          <a:effectLst/>
                        </a:rPr>
                        <a:t>설치가 </a:t>
                      </a:r>
                      <a:r>
                        <a:rPr lang="en-US" altLang="ko-KR" sz="1000" dirty="0">
                          <a:effectLst/>
                        </a:rPr>
                        <a:t>112</a:t>
                      </a:r>
                      <a:r>
                        <a:rPr lang="ko-KR" altLang="en-US" sz="1000" dirty="0">
                          <a:effectLst/>
                        </a:rPr>
                        <a:t> 신고 다수 지역 위주로 할당함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86738" marR="86738" marT="43369" marB="43369" anchor="ctr"/>
                </a:tc>
                <a:extLst>
                  <a:ext uri="{0D108BD9-81ED-4DB2-BD59-A6C34878D82A}">
                    <a16:rowId xmlns:a16="http://schemas.microsoft.com/office/drawing/2014/main" val="201845663"/>
                  </a:ext>
                </a:extLst>
              </a:tr>
              <a:tr h="1107447">
                <a:tc>
                  <a:txBody>
                    <a:bodyPr/>
                    <a:lstStyle/>
                    <a:p>
                      <a:r>
                        <a:rPr lang="ko-KR" altLang="en-US" sz="1500" b="1" dirty="0">
                          <a:effectLst/>
                        </a:rPr>
                        <a:t>데이터 활용성 </a:t>
                      </a:r>
                    </a:p>
                  </a:txBody>
                  <a:tcPr marL="86738" marR="86738" marT="43369" marB="43369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</a:rPr>
                        <a:t>주어진 데이터 중 </a:t>
                      </a:r>
                      <a:r>
                        <a:rPr lang="en-US" altLang="ko-KR" sz="1100" dirty="0">
                          <a:effectLst/>
                        </a:rPr>
                        <a:t>CCTV </a:t>
                      </a:r>
                      <a:r>
                        <a:rPr lang="ko-KR" altLang="en-US" sz="1100" dirty="0">
                          <a:effectLst/>
                        </a:rPr>
                        <a:t>입지선정과 관련된 풍부한 자료를 이용함 </a:t>
                      </a:r>
                      <a:endParaRPr lang="ko-KR" altLang="en-US" sz="17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• </a:t>
                      </a:r>
                      <a:r>
                        <a:rPr lang="ko-KR" altLang="en-US" sz="1000" dirty="0">
                          <a:effectLst/>
                        </a:rPr>
                        <a:t>인구 현황</a:t>
                      </a:r>
                      <a:r>
                        <a:rPr lang="en-US" altLang="ko-KR" sz="1000" dirty="0">
                          <a:effectLst/>
                        </a:rPr>
                        <a:t>, 112</a:t>
                      </a:r>
                      <a:r>
                        <a:rPr lang="ko-KR" altLang="en-US" sz="1000" dirty="0">
                          <a:effectLst/>
                        </a:rPr>
                        <a:t>신고이력</a:t>
                      </a:r>
                      <a:r>
                        <a:rPr lang="en-US" altLang="ko-KR" sz="1000" dirty="0">
                          <a:effectLst/>
                        </a:rPr>
                        <a:t>,</a:t>
                      </a:r>
                      <a:r>
                        <a:rPr lang="ko-KR" altLang="en-US" sz="1000" dirty="0">
                          <a:effectLst/>
                        </a:rPr>
                        <a:t> 보안등설치현황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 err="1">
                          <a:effectLst/>
                        </a:rPr>
                        <a:t>안전비상벨설치현황</a:t>
                      </a:r>
                      <a:r>
                        <a:rPr lang="en-US" altLang="ko-KR" sz="1000" dirty="0">
                          <a:effectLst/>
                        </a:rPr>
                        <a:t>,</a:t>
                      </a:r>
                      <a:r>
                        <a:rPr lang="ko-KR" altLang="en-US" sz="1000" dirty="0">
                          <a:effectLst/>
                        </a:rPr>
                        <a:t> 유치원현황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 err="1">
                          <a:effectLst/>
                        </a:rPr>
                        <a:t>어린이집현황</a:t>
                      </a:r>
                      <a:r>
                        <a:rPr lang="en-US" altLang="ko-KR" sz="1000" dirty="0">
                          <a:effectLst/>
                        </a:rPr>
                        <a:t>, </a:t>
                      </a:r>
                      <a:r>
                        <a:rPr lang="ko-KR" altLang="en-US" sz="1000" dirty="0">
                          <a:effectLst/>
                        </a:rPr>
                        <a:t>학교</a:t>
                      </a:r>
                      <a:r>
                        <a:rPr lang="en-US" altLang="ko-KR" sz="1000" dirty="0">
                          <a:effectLst/>
                        </a:rPr>
                        <a:t>(</a:t>
                      </a:r>
                      <a:r>
                        <a:rPr lang="ko-KR" altLang="en-US" sz="1000" dirty="0">
                          <a:effectLst/>
                        </a:rPr>
                        <a:t>초</a:t>
                      </a:r>
                      <a:r>
                        <a:rPr lang="en-US" altLang="ko-KR" sz="1000" dirty="0">
                          <a:effectLst/>
                        </a:rPr>
                        <a:t>,</a:t>
                      </a:r>
                      <a:r>
                        <a:rPr lang="ko-KR" altLang="en-US" sz="1000" dirty="0">
                          <a:effectLst/>
                        </a:rPr>
                        <a:t>중</a:t>
                      </a:r>
                      <a:r>
                        <a:rPr lang="en-US" altLang="ko-KR" sz="1000" dirty="0">
                          <a:effectLst/>
                        </a:rPr>
                        <a:t>,</a:t>
                      </a:r>
                      <a:r>
                        <a:rPr lang="ko-KR" altLang="en-US" sz="1000" dirty="0">
                          <a:effectLst/>
                        </a:rPr>
                        <a:t>고</a:t>
                      </a:r>
                      <a:r>
                        <a:rPr lang="en-US" altLang="ko-KR" sz="1000" dirty="0">
                          <a:effectLst/>
                        </a:rPr>
                        <a:t>)</a:t>
                      </a:r>
                      <a:r>
                        <a:rPr lang="ko-KR" altLang="en-US" sz="1000" dirty="0">
                          <a:effectLst/>
                        </a:rPr>
                        <a:t>현황</a:t>
                      </a:r>
                      <a:r>
                        <a:rPr lang="en-US" altLang="ko-KR" sz="1000" dirty="0">
                          <a:effectLst/>
                        </a:rPr>
                        <a:t>,</a:t>
                      </a:r>
                      <a:r>
                        <a:rPr lang="ko-KR" altLang="en-US" sz="1000" dirty="0">
                          <a:effectLst/>
                        </a:rPr>
                        <a:t>  </a:t>
                      </a:r>
                      <a:r>
                        <a:rPr lang="ko-KR" altLang="en-US" sz="1000" dirty="0" err="1">
                          <a:effectLst/>
                        </a:rPr>
                        <a:t>치안유관업종현황</a:t>
                      </a:r>
                      <a:r>
                        <a:rPr lang="en-US" altLang="ko-KR" sz="1000" dirty="0">
                          <a:effectLst/>
                        </a:rPr>
                        <a:t>,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ko-KR" altLang="en-US" sz="1000" dirty="0" err="1">
                          <a:effectLst/>
                        </a:rPr>
                        <a:t>아동안전지킴이집현황</a:t>
                      </a:r>
                      <a:r>
                        <a:rPr lang="ko-KR" altLang="en-US" sz="1000" dirty="0">
                          <a:effectLst/>
                        </a:rPr>
                        <a:t> 등을 활용</a:t>
                      </a:r>
                      <a:br>
                        <a:rPr lang="ko-KR" altLang="en-US" sz="1000" dirty="0">
                          <a:effectLst/>
                        </a:rPr>
                      </a:br>
                      <a:r>
                        <a:rPr lang="en-US" altLang="ko-KR" sz="1000" dirty="0">
                          <a:effectLst/>
                        </a:rPr>
                        <a:t>• CCTV</a:t>
                      </a:r>
                      <a:r>
                        <a:rPr lang="ko-KR" altLang="en-US" sz="1000" dirty="0">
                          <a:effectLst/>
                        </a:rPr>
                        <a:t>설치 위치 고려 시 사유지 </a:t>
                      </a:r>
                      <a:r>
                        <a:rPr lang="ko-KR" altLang="en-US" sz="1000" dirty="0" err="1">
                          <a:effectLst/>
                        </a:rPr>
                        <a:t>제외뿐만아니라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ko-KR" altLang="en-US" sz="1000" dirty="0" err="1">
                          <a:effectLst/>
                        </a:rPr>
                        <a:t>하천등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ko-KR" altLang="en-US" sz="1000" dirty="0" err="1">
                          <a:effectLst/>
                        </a:rPr>
                        <a:t>사용할수없는지형도필터링하여현실적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86738" marR="86738" marT="43369" marB="43369" anchor="ctr"/>
                </a:tc>
                <a:extLst>
                  <a:ext uri="{0D108BD9-81ED-4DB2-BD59-A6C34878D82A}">
                    <a16:rowId xmlns:a16="http://schemas.microsoft.com/office/drawing/2014/main" val="3784939518"/>
                  </a:ext>
                </a:extLst>
              </a:tr>
              <a:tr h="928826">
                <a:tc>
                  <a:txBody>
                    <a:bodyPr/>
                    <a:lstStyle/>
                    <a:p>
                      <a:r>
                        <a:rPr lang="ko-KR" altLang="en-US" sz="1500" b="1" dirty="0">
                          <a:effectLst/>
                        </a:rPr>
                        <a:t>분석 창의성 </a:t>
                      </a:r>
                    </a:p>
                  </a:txBody>
                  <a:tcPr marL="86738" marR="86738" marT="43369" marB="43369" anchor="ctr"/>
                </a:tc>
                <a:tc>
                  <a:txBody>
                    <a:bodyPr/>
                    <a:lstStyle/>
                    <a:p>
                      <a:r>
                        <a:rPr lang="en-US" altLang="ko-KR" sz="1100" dirty="0">
                          <a:effectLst/>
                        </a:rPr>
                        <a:t>CCTV</a:t>
                      </a:r>
                      <a:r>
                        <a:rPr lang="ko-KR" altLang="en-US" sz="1100" dirty="0">
                          <a:effectLst/>
                        </a:rPr>
                        <a:t>설치가 </a:t>
                      </a:r>
                      <a:r>
                        <a:rPr lang="en-US" altLang="ko-KR" sz="1100" dirty="0">
                          <a:effectLst/>
                        </a:rPr>
                        <a:t>112</a:t>
                      </a:r>
                      <a:r>
                        <a:rPr lang="ko-KR" altLang="en-US" sz="1100" dirty="0">
                          <a:effectLst/>
                        </a:rPr>
                        <a:t>신고 지역과 관련이 </a:t>
                      </a:r>
                      <a:r>
                        <a:rPr lang="ko-KR" altLang="en-US" sz="1100" dirty="0" err="1">
                          <a:effectLst/>
                        </a:rPr>
                        <a:t>있을거라고</a:t>
                      </a:r>
                      <a:r>
                        <a:rPr lang="ko-KR" altLang="en-US" sz="1100" dirty="0">
                          <a:effectLst/>
                        </a:rPr>
                        <a:t> 가정</a:t>
                      </a:r>
                      <a:r>
                        <a:rPr lang="en-US" altLang="ko-KR" sz="1100" dirty="0">
                          <a:effectLst/>
                        </a:rPr>
                        <a:t>,</a:t>
                      </a:r>
                      <a:r>
                        <a:rPr lang="ko-KR" altLang="en-US" sz="1100" dirty="0">
                          <a:effectLst/>
                        </a:rPr>
                        <a:t> 이를 활용한 최적화 문제를 세움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86738" marR="86738" marT="43369" marB="43369" anchor="ctr"/>
                </a:tc>
                <a:extLst>
                  <a:ext uri="{0D108BD9-81ED-4DB2-BD59-A6C34878D82A}">
                    <a16:rowId xmlns:a16="http://schemas.microsoft.com/office/drawing/2014/main" val="3465835670"/>
                  </a:ext>
                </a:extLst>
              </a:tr>
              <a:tr h="714482">
                <a:tc>
                  <a:txBody>
                    <a:bodyPr/>
                    <a:lstStyle/>
                    <a:p>
                      <a:r>
                        <a:rPr lang="ko-KR" altLang="en-US" sz="1500" b="1" dirty="0">
                          <a:effectLst/>
                        </a:rPr>
                        <a:t>공공 활용성 </a:t>
                      </a:r>
                    </a:p>
                  </a:txBody>
                  <a:tcPr marL="86738" marR="86738" marT="43369" marB="43369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</a:rPr>
                        <a:t>모든 패키지는 오픈소스를 사용함 </a:t>
                      </a:r>
                      <a:endParaRPr lang="ko-KR" altLang="en-US" sz="17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• </a:t>
                      </a:r>
                      <a:r>
                        <a:rPr lang="ko-KR" altLang="en-US" sz="1000" dirty="0">
                          <a:effectLst/>
                        </a:rPr>
                        <a:t>모델 </a:t>
                      </a:r>
                      <a:r>
                        <a:rPr lang="ko-KR" altLang="en-US" sz="1000" dirty="0" err="1">
                          <a:effectLst/>
                        </a:rPr>
                        <a:t>고려시</a:t>
                      </a:r>
                      <a:r>
                        <a:rPr lang="en-US" altLang="ko-KR" sz="1000" dirty="0">
                          <a:effectLst/>
                        </a:rPr>
                        <a:t>,</a:t>
                      </a:r>
                      <a:r>
                        <a:rPr lang="ko-KR" altLang="en-US" sz="1000" dirty="0">
                          <a:effectLst/>
                        </a:rPr>
                        <a:t> </a:t>
                      </a:r>
                      <a:r>
                        <a:rPr lang="en-US" altLang="ko-KR" sz="1000" dirty="0">
                          <a:effectLst/>
                        </a:rPr>
                        <a:t>LGBM </a:t>
                      </a:r>
                      <a:r>
                        <a:rPr lang="en-US" altLang="ko-KR" sz="1000" dirty="0" err="1">
                          <a:effectLst/>
                        </a:rPr>
                        <a:t>Xgboost</a:t>
                      </a:r>
                      <a:r>
                        <a:rPr lang="en-US" altLang="ko-KR" sz="1000" dirty="0">
                          <a:effectLst/>
                        </a:rPr>
                        <a:t> </a:t>
                      </a:r>
                      <a:r>
                        <a:rPr lang="en-US" altLang="ko-KR" sz="1000" dirty="0" err="1">
                          <a:effectLst/>
                        </a:rPr>
                        <a:t>RandomForest</a:t>
                      </a:r>
                      <a:r>
                        <a:rPr lang="en-US" altLang="ko-KR" sz="1000" dirty="0">
                          <a:effectLst/>
                        </a:rPr>
                        <a:t> </a:t>
                      </a:r>
                      <a:r>
                        <a:rPr lang="en-US" altLang="ko-KR" sz="1000" dirty="0" err="1">
                          <a:effectLst/>
                        </a:rPr>
                        <a:t>Catboost</a:t>
                      </a:r>
                      <a:r>
                        <a:rPr lang="en-US" altLang="ko-KR" sz="1000" dirty="0">
                          <a:effectLst/>
                        </a:rPr>
                        <a:t> </a:t>
                      </a:r>
                      <a:r>
                        <a:rPr lang="ko-KR" altLang="en-US" sz="1000" dirty="0">
                          <a:effectLst/>
                        </a:rPr>
                        <a:t>중 가장 성능이 뛰어났던 </a:t>
                      </a:r>
                      <a:r>
                        <a:rPr lang="en-US" altLang="ko-KR" sz="1000" dirty="0" err="1">
                          <a:effectLst/>
                        </a:rPr>
                        <a:t>XGBoost</a:t>
                      </a:r>
                      <a:r>
                        <a:rPr lang="ko-KR" altLang="en-US" sz="1000" dirty="0" err="1">
                          <a:effectLst/>
                        </a:rPr>
                        <a:t>를</a:t>
                      </a:r>
                      <a:r>
                        <a:rPr lang="ko-KR" altLang="en-US" sz="1000" dirty="0">
                          <a:effectLst/>
                        </a:rPr>
                        <a:t> 사용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86738" marR="86738" marT="43369" marB="43369" anchor="ctr"/>
                </a:tc>
                <a:extLst>
                  <a:ext uri="{0D108BD9-81ED-4DB2-BD59-A6C34878D82A}">
                    <a16:rowId xmlns:a16="http://schemas.microsoft.com/office/drawing/2014/main" val="2667133490"/>
                  </a:ext>
                </a:extLst>
              </a:tr>
              <a:tr h="714482">
                <a:tc>
                  <a:txBody>
                    <a:bodyPr/>
                    <a:lstStyle/>
                    <a:p>
                      <a:r>
                        <a:rPr lang="ko-KR" altLang="en-US" sz="1500" b="1" dirty="0">
                          <a:effectLst/>
                        </a:rPr>
                        <a:t>경제성 </a:t>
                      </a:r>
                    </a:p>
                  </a:txBody>
                  <a:tcPr marL="86738" marR="86738" marT="43369" marB="43369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</a:rPr>
                        <a:t>추가 </a:t>
                      </a:r>
                      <a:r>
                        <a:rPr lang="en-US" altLang="ko-KR" sz="1100" dirty="0">
                          <a:effectLst/>
                        </a:rPr>
                        <a:t>CCTV</a:t>
                      </a:r>
                      <a:r>
                        <a:rPr lang="ko-KR" altLang="en-US" sz="1100" dirty="0">
                          <a:effectLst/>
                        </a:rPr>
                        <a:t>입지를 선정할 때에 </a:t>
                      </a:r>
                      <a:r>
                        <a:rPr lang="ko-KR" altLang="en-US" sz="1100" dirty="0" err="1">
                          <a:effectLst/>
                        </a:rPr>
                        <a:t>기존모델을그대로사용할수있음</a:t>
                      </a:r>
                      <a:r>
                        <a:rPr lang="ko-KR" altLang="en-US" sz="1100" dirty="0">
                          <a:effectLst/>
                        </a:rPr>
                        <a:t> </a:t>
                      </a:r>
                      <a:endParaRPr lang="ko-KR" altLang="en-US" sz="1700" dirty="0">
                        <a:effectLst/>
                      </a:endParaRPr>
                    </a:p>
                    <a:p>
                      <a:r>
                        <a:rPr lang="en-US" altLang="ko-KR" sz="1000" dirty="0">
                          <a:effectLst/>
                        </a:rPr>
                        <a:t>•</a:t>
                      </a:r>
                      <a:r>
                        <a:rPr lang="ko-KR" altLang="en-US" sz="1000" dirty="0">
                          <a:effectLst/>
                        </a:rPr>
                        <a:t>업데이트된 </a:t>
                      </a:r>
                      <a:r>
                        <a:rPr lang="en-US" altLang="ko-KR" sz="1000" dirty="0">
                          <a:effectLst/>
                        </a:rPr>
                        <a:t>column</a:t>
                      </a:r>
                      <a:r>
                        <a:rPr lang="ko-KR" altLang="en-US" sz="1000" dirty="0">
                          <a:effectLst/>
                        </a:rPr>
                        <a:t>만 업데이트해주면 최적화된 후보지 도출 가능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86738" marR="86738" marT="43369" marB="43369" anchor="ctr"/>
                </a:tc>
                <a:extLst>
                  <a:ext uri="{0D108BD9-81ED-4DB2-BD59-A6C34878D82A}">
                    <a16:rowId xmlns:a16="http://schemas.microsoft.com/office/drawing/2014/main" val="2886041642"/>
                  </a:ext>
                </a:extLst>
              </a:tr>
              <a:tr h="1393240">
                <a:tc>
                  <a:txBody>
                    <a:bodyPr/>
                    <a:lstStyle/>
                    <a:p>
                      <a:r>
                        <a:rPr lang="ko-KR" altLang="en-US" sz="1500" b="1" dirty="0">
                          <a:effectLst/>
                        </a:rPr>
                        <a:t>발전 방향 </a:t>
                      </a:r>
                    </a:p>
                  </a:txBody>
                  <a:tcPr marL="86738" marR="86738" marT="43369" marB="43369" anchor="ctr"/>
                </a:tc>
                <a:tc>
                  <a:txBody>
                    <a:bodyPr/>
                    <a:lstStyle/>
                    <a:p>
                      <a:r>
                        <a:rPr lang="ko-KR" altLang="en-US" sz="1100" dirty="0">
                          <a:effectLst/>
                        </a:rPr>
                        <a:t>분석 용이성을 위해 </a:t>
                      </a:r>
                      <a:r>
                        <a:rPr lang="en-US" altLang="ko-KR" sz="1100" dirty="0">
                          <a:effectLst/>
                        </a:rPr>
                        <a:t>100</a:t>
                      </a:r>
                      <a:r>
                        <a:rPr lang="en" sz="1100" dirty="0">
                          <a:effectLst/>
                        </a:rPr>
                        <a:t>X100 multi-polygon </a:t>
                      </a:r>
                      <a:r>
                        <a:rPr lang="ko-KR" altLang="en-US" sz="1100" dirty="0">
                          <a:effectLst/>
                        </a:rPr>
                        <a:t>형태가 아닌 </a:t>
                      </a:r>
                      <a:r>
                        <a:rPr lang="en" sz="1100" dirty="0">
                          <a:effectLst/>
                        </a:rPr>
                        <a:t>point</a:t>
                      </a:r>
                      <a:r>
                        <a:rPr lang="ko-KR" altLang="en-US" sz="1100" dirty="0">
                          <a:effectLst/>
                        </a:rPr>
                        <a:t>로 데이터 수집을 제안 </a:t>
                      </a:r>
                      <a:endParaRPr lang="ko-KR" altLang="en-US" sz="1700" dirty="0">
                        <a:effectLst/>
                      </a:endParaRPr>
                    </a:p>
                    <a:p>
                      <a:endParaRPr lang="en-US" altLang="ko-KR" sz="1100" dirty="0">
                        <a:effectLst/>
                      </a:endParaRPr>
                    </a:p>
                    <a:p>
                      <a:r>
                        <a:rPr lang="ko-KR" altLang="en-US" sz="1100" dirty="0">
                          <a:effectLst/>
                        </a:rPr>
                        <a:t>추가적으로 다양한 정보를 </a:t>
                      </a:r>
                      <a:r>
                        <a:rPr lang="en-US" altLang="ko-KR" sz="1100" dirty="0">
                          <a:effectLst/>
                        </a:rPr>
                        <a:t>column</a:t>
                      </a:r>
                      <a:r>
                        <a:rPr lang="ko-KR" altLang="en-US" sz="1100" dirty="0">
                          <a:effectLst/>
                        </a:rPr>
                        <a:t>에 반영한다면 최적화된 결론을 도출이 기대됨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86738" marR="86738" marT="43369" marB="43369" anchor="ctr"/>
                </a:tc>
                <a:extLst>
                  <a:ext uri="{0D108BD9-81ED-4DB2-BD59-A6C34878D82A}">
                    <a16:rowId xmlns:a16="http://schemas.microsoft.com/office/drawing/2014/main" val="310484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19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개요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1058925" y="1182296"/>
            <a:ext cx="7699593" cy="315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현황 및 문제점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김해시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설치 현황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진영읍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진례면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장유동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삼방동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주촌면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지역에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밀집되어 있다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1FD4FD-51BF-19AA-3A1B-BC05BF73C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836" y="2623388"/>
            <a:ext cx="4967172" cy="35092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607A62-AB4C-D0C6-1954-DE3012626C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07" y="976981"/>
            <a:ext cx="3528068" cy="300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8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개요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9C3F808-6F5A-25F3-72D9-C339102EF047}"/>
              </a:ext>
            </a:extLst>
          </p:cNvPr>
          <p:cNvSpPr/>
          <p:nvPr/>
        </p:nvSpPr>
        <p:spPr>
          <a:xfrm>
            <a:off x="1432691" y="2208283"/>
            <a:ext cx="5657850" cy="3143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0D2DBC90-A259-A868-5127-2ED2BE769549}"/>
              </a:ext>
            </a:extLst>
          </p:cNvPr>
          <p:cNvSpPr/>
          <p:nvPr/>
        </p:nvSpPr>
        <p:spPr>
          <a:xfrm>
            <a:off x="1499694" y="3714043"/>
            <a:ext cx="5523844" cy="31432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40323" y="1212932"/>
            <a:ext cx="9911353" cy="3645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문제 해결 방향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분석 방향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112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신고가 많은 지역이지만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개수가 적은 경우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시각화한 자료와 데이터에서 파악한 바에 따라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112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신고가 자주 들어오는 지역에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설치하여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범죄로부터 시민들을 안전하도록 하고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112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신고 이력이 감소될 수 있도록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유동인구가 많은 지역이지만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개수가 적은 경우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치안 유관업종의 경우 사건∙사고가 일어날 경우가 많기 때문에 주변 지역에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설치하여 여러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사회 문제가 발생하는 것을 예방한다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192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개요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01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1058925" y="1181698"/>
            <a:ext cx="76995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목표 및 기대효과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다양한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사건∙사고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및 사회문제로부터 김해시 시민의 안전 확보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72523" y="5488253"/>
            <a:ext cx="105623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는 범죄 검거에 효과가 있고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범죄 발생 예방에 긍정적인 영향이 있어 적절한 위치에 설치           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한다면 시민들의 안전한 생활을 도모할 수 있다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1201800" y="5858005"/>
            <a:ext cx="455550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5" name="_x316287656" descr="EMB000045a058a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800" y="2476242"/>
            <a:ext cx="5400675" cy="285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602475" y="3366735"/>
            <a:ext cx="51922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`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범죄예방 환경조성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(CPTED·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셉테드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시설 기법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효과성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분석 연구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`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CCTV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설치 지역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야간 범죄 발생률 감소</a:t>
            </a:r>
          </a:p>
        </p:txBody>
      </p:sp>
    </p:spTree>
    <p:extLst>
      <p:ext uri="{BB962C8B-B14F-4D97-AF65-F5344CB8AC3E}">
        <p14:creationId xmlns:p14="http://schemas.microsoft.com/office/powerpoint/2010/main" val="143918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5385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7200" marR="0" lvl="1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분석 절차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03962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02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0BEAC776-0D38-30DF-DAF8-9D6535A6D8B4}"/>
              </a:ext>
            </a:extLst>
          </p:cNvPr>
          <p:cNvSpPr/>
          <p:nvPr/>
        </p:nvSpPr>
        <p:spPr>
          <a:xfrm>
            <a:off x="685362" y="1712068"/>
            <a:ext cx="2497140" cy="4572000"/>
          </a:xfrm>
          <a:prstGeom prst="rect">
            <a:avLst/>
          </a:prstGeom>
          <a:noFill/>
          <a:ln w="38100">
            <a:solidFill>
              <a:srgbClr val="3039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12BD798-D5C1-E339-65D5-77F4EAF7B878}"/>
              </a:ext>
            </a:extLst>
          </p:cNvPr>
          <p:cNvSpPr/>
          <p:nvPr/>
        </p:nvSpPr>
        <p:spPr>
          <a:xfrm>
            <a:off x="3457918" y="1712068"/>
            <a:ext cx="2497140" cy="4572000"/>
          </a:xfrm>
          <a:prstGeom prst="rect">
            <a:avLst/>
          </a:prstGeom>
          <a:noFill/>
          <a:ln w="38100">
            <a:solidFill>
              <a:srgbClr val="3039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B6B593C-327B-527D-B706-BCBC40CA5389}"/>
              </a:ext>
            </a:extLst>
          </p:cNvPr>
          <p:cNvSpPr/>
          <p:nvPr/>
        </p:nvSpPr>
        <p:spPr>
          <a:xfrm>
            <a:off x="6233941" y="1712068"/>
            <a:ext cx="2497140" cy="4572000"/>
          </a:xfrm>
          <a:prstGeom prst="rect">
            <a:avLst/>
          </a:prstGeom>
          <a:noFill/>
          <a:ln w="38100">
            <a:solidFill>
              <a:srgbClr val="3039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FE71F84-08BD-3BF7-2133-779095C6748C}"/>
              </a:ext>
            </a:extLst>
          </p:cNvPr>
          <p:cNvSpPr/>
          <p:nvPr/>
        </p:nvSpPr>
        <p:spPr>
          <a:xfrm>
            <a:off x="9009498" y="1709242"/>
            <a:ext cx="2497140" cy="4572000"/>
          </a:xfrm>
          <a:prstGeom prst="rect">
            <a:avLst/>
          </a:prstGeom>
          <a:noFill/>
          <a:ln w="38100">
            <a:solidFill>
              <a:srgbClr val="3039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09D222-BD8D-8D64-47FC-F26AD989C918}"/>
              </a:ext>
            </a:extLst>
          </p:cNvPr>
          <p:cNvSpPr txBox="1"/>
          <p:nvPr/>
        </p:nvSpPr>
        <p:spPr>
          <a:xfrm>
            <a:off x="3425907" y="1145427"/>
            <a:ext cx="20864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시각화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EDA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D2CB4A-F59A-9192-03A8-1B5A08712E6F}"/>
              </a:ext>
            </a:extLst>
          </p:cNvPr>
          <p:cNvSpPr txBox="1"/>
          <p:nvPr/>
        </p:nvSpPr>
        <p:spPr>
          <a:xfrm>
            <a:off x="595548" y="1136560"/>
            <a:ext cx="2664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확인 및 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전처리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3300FC-2627-4E59-B488-00C1B3741843}"/>
              </a:ext>
            </a:extLst>
          </p:cNvPr>
          <p:cNvSpPr txBox="1"/>
          <p:nvPr/>
        </p:nvSpPr>
        <p:spPr>
          <a:xfrm>
            <a:off x="6178325" y="1121292"/>
            <a:ext cx="2497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모델링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00E01E-7833-DBF8-822D-D681032A6A9E}"/>
              </a:ext>
            </a:extLst>
          </p:cNvPr>
          <p:cNvSpPr txBox="1"/>
          <p:nvPr/>
        </p:nvSpPr>
        <p:spPr>
          <a:xfrm>
            <a:off x="8965976" y="1121292"/>
            <a:ext cx="2497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303962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4.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최종 입지 선정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사다리꼴 14">
            <a:extLst>
              <a:ext uri="{FF2B5EF4-FFF2-40B4-BE49-F238E27FC236}">
                <a16:creationId xmlns:a16="http://schemas.microsoft.com/office/drawing/2014/main" id="{797E3CCD-E7C6-2CB8-2846-A6FDAD65B695}"/>
              </a:ext>
            </a:extLst>
          </p:cNvPr>
          <p:cNvSpPr/>
          <p:nvPr/>
        </p:nvSpPr>
        <p:spPr>
          <a:xfrm rot="5400000">
            <a:off x="1034007" y="3881605"/>
            <a:ext cx="4572000" cy="232928"/>
          </a:xfrm>
          <a:prstGeom prst="trapezoid">
            <a:avLst>
              <a:gd name="adj" fmla="val 166305"/>
            </a:avLst>
          </a:prstGeom>
          <a:solidFill>
            <a:srgbClr val="303962"/>
          </a:solidFill>
          <a:ln>
            <a:solidFill>
              <a:srgbClr val="3039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사다리꼴 43">
            <a:extLst>
              <a:ext uri="{FF2B5EF4-FFF2-40B4-BE49-F238E27FC236}">
                <a16:creationId xmlns:a16="http://schemas.microsoft.com/office/drawing/2014/main" id="{9973664C-B5E5-EC84-AA8C-3EACBA615CC7}"/>
              </a:ext>
            </a:extLst>
          </p:cNvPr>
          <p:cNvSpPr/>
          <p:nvPr/>
        </p:nvSpPr>
        <p:spPr>
          <a:xfrm rot="5400000">
            <a:off x="3799466" y="3881604"/>
            <a:ext cx="4572000" cy="232928"/>
          </a:xfrm>
          <a:prstGeom prst="trapezoid">
            <a:avLst>
              <a:gd name="adj" fmla="val 166305"/>
            </a:avLst>
          </a:prstGeom>
          <a:solidFill>
            <a:srgbClr val="303962"/>
          </a:solidFill>
          <a:ln>
            <a:solidFill>
              <a:srgbClr val="3039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5" name="사다리꼴 44">
            <a:extLst>
              <a:ext uri="{FF2B5EF4-FFF2-40B4-BE49-F238E27FC236}">
                <a16:creationId xmlns:a16="http://schemas.microsoft.com/office/drawing/2014/main" id="{F408FB07-546A-AEE6-C9C5-0B5648EED513}"/>
              </a:ext>
            </a:extLst>
          </p:cNvPr>
          <p:cNvSpPr/>
          <p:nvPr/>
        </p:nvSpPr>
        <p:spPr>
          <a:xfrm rot="5400000">
            <a:off x="6576674" y="3881604"/>
            <a:ext cx="4572000" cy="232928"/>
          </a:xfrm>
          <a:prstGeom prst="trapezoid">
            <a:avLst>
              <a:gd name="adj" fmla="val 166305"/>
            </a:avLst>
          </a:prstGeom>
          <a:solidFill>
            <a:srgbClr val="303962"/>
          </a:solidFill>
          <a:ln>
            <a:solidFill>
              <a:srgbClr val="3039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C9701-314A-7C8F-1964-F9F57C5DF8E9}"/>
              </a:ext>
            </a:extLst>
          </p:cNvPr>
          <p:cNvSpPr txBox="1"/>
          <p:nvPr/>
        </p:nvSpPr>
        <p:spPr>
          <a:xfrm>
            <a:off x="747586" y="1931174"/>
            <a:ext cx="28106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컬럼 확인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 데이터 이해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 결합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C3C18DC-0FD6-1A82-058A-C319007FB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37" y="3909056"/>
            <a:ext cx="2304829" cy="134821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9064682-B125-8606-EC1C-1DA2E52EBCE9}"/>
              </a:ext>
            </a:extLst>
          </p:cNvPr>
          <p:cNvSpPr txBox="1"/>
          <p:nvPr/>
        </p:nvSpPr>
        <p:spPr>
          <a:xfrm>
            <a:off x="3588598" y="1931173"/>
            <a:ext cx="28106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읍면동별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비교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지도에 변수 시각화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Qgis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변수 간 상관분석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7CC15E-6F5D-A43E-4C87-7C04817013EE}"/>
              </a:ext>
            </a:extLst>
          </p:cNvPr>
          <p:cNvSpPr txBox="1"/>
          <p:nvPr/>
        </p:nvSpPr>
        <p:spPr>
          <a:xfrm>
            <a:off x="6375863" y="1931173"/>
            <a:ext cx="22996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입지선정을 위한 예측모델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 비교 및 최종 선정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모델링 결과 및 평가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EB90AE-93B1-C0CB-8BA8-BA3CABDA4E0F}"/>
              </a:ext>
            </a:extLst>
          </p:cNvPr>
          <p:cNvSpPr txBox="1"/>
          <p:nvPr/>
        </p:nvSpPr>
        <p:spPr>
          <a:xfrm>
            <a:off x="9133946" y="1931173"/>
            <a:ext cx="28106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모델링 결과 격자 데이터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좌표로 변환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설치 불가 지역 제외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BB1A0150-C875-83E4-F5AA-8ACC856B9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455" y="3757277"/>
            <a:ext cx="2270426" cy="1651773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3A4BA747-0DEC-37DE-9FAD-342E29B6F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439" y="3523882"/>
            <a:ext cx="2102132" cy="770347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38D73756-1666-38BC-298D-EB0BDFCC0D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7097" y="4520007"/>
            <a:ext cx="1925309" cy="729996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45ACB9B5-C3EC-7A19-F20D-7E3814FBF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296" y="3757277"/>
            <a:ext cx="1975543" cy="15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99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9626" y="249279"/>
            <a:ext cx="11572748" cy="6359441"/>
            <a:chOff x="309626" y="245385"/>
            <a:chExt cx="11572748" cy="635944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DE2A7CB-9018-4640-AB43-BCC19C805324}"/>
                </a:ext>
              </a:extLst>
            </p:cNvPr>
            <p:cNvSpPr/>
            <p:nvPr/>
          </p:nvSpPr>
          <p:spPr>
            <a:xfrm>
              <a:off x="309626" y="253174"/>
              <a:ext cx="11572748" cy="63516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1FADB85-E686-462D-A485-3251109C5436}"/>
                </a:ext>
              </a:extLst>
            </p:cNvPr>
            <p:cNvSpPr/>
            <p:nvPr/>
          </p:nvSpPr>
          <p:spPr>
            <a:xfrm>
              <a:off x="11217893" y="253174"/>
              <a:ext cx="664481" cy="6477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431800" dist="25400" dir="5400000" algn="t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EE2FFB-3CA7-453A-9016-7D5286183A63}"/>
                </a:ext>
              </a:extLst>
            </p:cNvPr>
            <p:cNvSpPr/>
            <p:nvPr/>
          </p:nvSpPr>
          <p:spPr>
            <a:xfrm>
              <a:off x="1058925" y="245385"/>
              <a:ext cx="10157083" cy="647700"/>
            </a:xfrm>
            <a:prstGeom prst="rect">
              <a:avLst/>
            </a:prstGeom>
            <a:solidFill>
              <a:srgbClr val="30396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 latinLnBrk="0">
                <a:defRPr/>
              </a:pPr>
              <a:r>
                <a:rPr lang="en-US" altLang="ko-KR" sz="2400" b="1" i="1" kern="0" dirty="0">
                  <a:solidFill>
                    <a:prstClr val="white"/>
                  </a:solidFill>
                </a:rPr>
                <a:t>EDA</a:t>
              </a:r>
              <a:endParaRPr lang="ko-KR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87BA28D-33C5-43AF-970E-26999AE17915}"/>
                </a:ext>
              </a:extLst>
            </p:cNvPr>
            <p:cNvGrpSpPr/>
            <p:nvPr/>
          </p:nvGrpSpPr>
          <p:grpSpPr>
            <a:xfrm>
              <a:off x="11434660" y="462783"/>
              <a:ext cx="230946" cy="228482"/>
              <a:chOff x="11242636" y="735673"/>
              <a:chExt cx="230946" cy="228482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B970DAD8-A6E3-48BF-8D1C-673AB141B080}"/>
                  </a:ext>
                </a:extLst>
              </p:cNvPr>
              <p:cNvSpPr/>
              <p:nvPr/>
            </p:nvSpPr>
            <p:spPr>
              <a:xfrm>
                <a:off x="11302773" y="800483"/>
                <a:ext cx="108789" cy="108789"/>
              </a:xfrm>
              <a:prstGeom prst="ellipse">
                <a:avLst/>
              </a:prstGeom>
              <a:solidFill>
                <a:srgbClr val="FFC000"/>
              </a:solidFill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사각형: 둥근 위쪽 모서리 16">
                <a:extLst>
                  <a:ext uri="{FF2B5EF4-FFF2-40B4-BE49-F238E27FC236}">
                    <a16:creationId xmlns:a16="http://schemas.microsoft.com/office/drawing/2014/main" id="{91BF2FC8-071D-4609-83EB-B8AB51FD9950}"/>
                  </a:ext>
                </a:extLst>
              </p:cNvPr>
              <p:cNvSpPr/>
              <p:nvPr/>
            </p:nvSpPr>
            <p:spPr>
              <a:xfrm>
                <a:off x="11333147" y="910155"/>
                <a:ext cx="48043" cy="5400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noFill/>
              <a:ln w="158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18" name="직선 연결선 17">
                <a:extLst>
                  <a:ext uri="{FF2B5EF4-FFF2-40B4-BE49-F238E27FC236}">
                    <a16:creationId xmlns:a16="http://schemas.microsoft.com/office/drawing/2014/main" id="{E3179C3A-7FB3-4AED-81F6-31C07000E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59549" y="735673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D9DF4843-1541-4000-A861-6FA3EE6D351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459354" y="83820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5214D7D-E792-4EAE-8927-F0C29E79BBD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1256864" y="83542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876E0D67-EB1F-4DE7-9F1D-FCF86AEECCA2}"/>
                  </a:ext>
                </a:extLst>
              </p:cNvPr>
              <p:cNvCxnSpPr>
                <a:cxnSpLocks/>
              </p:cNvCxnSpPr>
              <p:nvPr/>
            </p:nvCxnSpPr>
            <p:spPr>
              <a:xfrm rot="8100000">
                <a:off x="11282498" y="767378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E60A00B5-8E54-49D9-9864-50BE611E781B}"/>
                  </a:ext>
                </a:extLst>
              </p:cNvPr>
              <p:cNvCxnSpPr>
                <a:cxnSpLocks/>
              </p:cNvCxnSpPr>
              <p:nvPr/>
            </p:nvCxnSpPr>
            <p:spPr>
              <a:xfrm rot="13500000">
                <a:off x="11433473" y="772140"/>
                <a:ext cx="0" cy="28456"/>
              </a:xfrm>
              <a:prstGeom prst="line">
                <a:avLst/>
              </a:prstGeom>
              <a:ln w="15875" cap="rnd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55BA2AA-F16D-4E85-8715-E9F4F9C65EE8}"/>
                </a:ext>
              </a:extLst>
            </p:cNvPr>
            <p:cNvSpPr/>
            <p:nvPr/>
          </p:nvSpPr>
          <p:spPr>
            <a:xfrm>
              <a:off x="309626" y="245385"/>
              <a:ext cx="749300" cy="64770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>
              <a:outerShdw dist="25400" algn="l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rgbClr val="303962"/>
                  </a:solidFill>
                </a:rPr>
                <a:t>03</a:t>
              </a:r>
              <a:endParaRPr lang="ko-KR" altLang="en-US" b="1" dirty="0">
                <a:solidFill>
                  <a:srgbClr val="303962"/>
                </a:solidFill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700BEA06-447F-4E64-9A24-AC92AF81A4E7}"/>
                </a:ext>
              </a:extLst>
            </p:cNvPr>
            <p:cNvGrpSpPr/>
            <p:nvPr/>
          </p:nvGrpSpPr>
          <p:grpSpPr>
            <a:xfrm>
              <a:off x="10703092" y="493743"/>
              <a:ext cx="267186" cy="165383"/>
              <a:chOff x="10447060" y="740631"/>
              <a:chExt cx="267186" cy="165383"/>
            </a:xfrm>
          </p:grpSpPr>
          <p:sp>
            <p:nvSpPr>
              <p:cNvPr id="25" name="화살표: 갈매기형 수장 24">
                <a:extLst>
                  <a:ext uri="{FF2B5EF4-FFF2-40B4-BE49-F238E27FC236}">
                    <a16:creationId xmlns:a16="http://schemas.microsoft.com/office/drawing/2014/main" id="{585821D6-0BBF-44C8-B0DB-6DBE5320FA21}"/>
                  </a:ext>
                </a:extLst>
              </p:cNvPr>
              <p:cNvSpPr/>
              <p:nvPr/>
            </p:nvSpPr>
            <p:spPr>
              <a:xfrm>
                <a:off x="10597188" y="740631"/>
                <a:ext cx="117058" cy="165383"/>
              </a:xfrm>
              <a:prstGeom prst="chevron">
                <a:avLst>
                  <a:gd name="adj" fmla="val 8072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4B49E7D-3BAD-479B-8256-2BD7BD744D6B}"/>
                  </a:ext>
                </a:extLst>
              </p:cNvPr>
              <p:cNvSpPr/>
              <p:nvPr/>
            </p:nvSpPr>
            <p:spPr>
              <a:xfrm>
                <a:off x="10447060" y="816123"/>
                <a:ext cx="252000" cy="14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0" name="직사각형 49"/>
          <p:cNvSpPr/>
          <p:nvPr/>
        </p:nvSpPr>
        <p:spPr>
          <a:xfrm>
            <a:off x="788326" y="1332333"/>
            <a:ext cx="769959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읍면동 별 치안 유관업소 개수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05A96C-5851-1FA3-D246-EE638D07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529" y="2064282"/>
            <a:ext cx="6037359" cy="422058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FCCD9B-1FED-B162-19D8-26F2320BE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3" y="2018560"/>
            <a:ext cx="4654370" cy="43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18778"/>
      </p:ext>
    </p:extLst>
  </p:cSld>
  <p:clrMapOvr>
    <a:masterClrMapping/>
  </p:clrMapOvr>
</p:sld>
</file>

<file path=ppt/theme/theme1.xml><?xml version="1.0" encoding="utf-8"?>
<a:theme xmlns:a="http://schemas.openxmlformats.org/drawingml/2006/main" name="3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6399</TotalTime>
  <Words>3040</Words>
  <Application>Microsoft Office PowerPoint</Application>
  <PresentationFormat>와이드스크린</PresentationFormat>
  <Paragraphs>420</Paragraphs>
  <Slides>40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0" baseType="lpstr">
      <vt:lpstr>ArialMT</vt:lpstr>
      <vt:lpstr>HCRDotum</vt:lpstr>
      <vt:lpstr>MalgunGothic</vt:lpstr>
      <vt:lpstr>Microsoft GothicNeo</vt:lpstr>
      <vt:lpstr>se-nanumgothic</vt:lpstr>
      <vt:lpstr>Spoqa Han Sans</vt:lpstr>
      <vt:lpstr>맑은 고딕</vt:lpstr>
      <vt:lpstr>Arial</vt:lpstr>
      <vt:lpstr>Calibri</vt:lpstr>
      <vt:lpstr>35_Office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유나현</cp:lastModifiedBy>
  <cp:revision>25</cp:revision>
  <dcterms:created xsi:type="dcterms:W3CDTF">2021-12-09T06:07:30Z</dcterms:created>
  <dcterms:modified xsi:type="dcterms:W3CDTF">2022-08-14T08:30:03Z</dcterms:modified>
</cp:coreProperties>
</file>